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Open Sans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2" roundtripDataSignature="AMtx7mgD7UEbVqk8iAxWCcz78u+gTs9w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CACFF9-D657-4AA8-9EDD-5CDE3DF16632}">
  <a:tblStyle styleId="{23CACFF9-D657-4AA8-9EDD-5CDE3DF166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ExtraBold-bold.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OpenSans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a716ab73c_1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2ea716ab73c_1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marcelo</a:t>
            </a:r>
            <a:endParaRPr/>
          </a:p>
        </p:txBody>
      </p:sp>
      <p:sp>
        <p:nvSpPr>
          <p:cNvPr id="91" name="Google Shape;91;g2ea716ab73c_1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871a2393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0871a23932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85" name="Google Shape;185;g30871a23932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4b472474a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f4b472474a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felipe</a:t>
            </a:r>
            <a:endParaRPr/>
          </a:p>
        </p:txBody>
      </p:sp>
      <p:sp>
        <p:nvSpPr>
          <p:cNvPr id="193" name="Google Shape;193;g2f4b472474a_1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716ab7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ea716ab73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04" name="Google Shape;204;g2ea716ab73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4b472474a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f4b472474a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22" name="Google Shape;222;g2f4b472474a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4b472474a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f4b472474a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38" name="Google Shape;238;g2f4b472474a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4b472474a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f4b472474a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58" name="Google Shape;258;g2f4b472474a_1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4b472474a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f4b472474a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71" name="Google Shape;271;g2f4b472474a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4b472474a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f4b472474a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81" name="Google Shape;281;g2f4b472474a_1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871a23932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30871a23932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felipe</a:t>
            </a:r>
            <a:endParaRPr/>
          </a:p>
        </p:txBody>
      </p:sp>
      <p:sp>
        <p:nvSpPr>
          <p:cNvPr id="292" name="Google Shape;292;g30871a23932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f4b472474a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f4b472474a_1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02" name="Google Shape;302;g2f4b472474a_1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871a23932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30871a23932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marcelo</a:t>
            </a:r>
            <a:endParaRPr/>
          </a:p>
        </p:txBody>
      </p:sp>
      <p:sp>
        <p:nvSpPr>
          <p:cNvPr id="102" name="Google Shape;102;g30871a23932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871a2393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0871a23932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19" name="Google Shape;319;g30871a23932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873720c0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0873720c0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30" name="Google Shape;330;g30873720c0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873720c0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0873720c03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41" name="Google Shape;341;g30873720c03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4b472474a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f4b472474a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52" name="Google Shape;352;g2f4b472474a_1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873720c0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30873720c0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71" name="Google Shape;371;g30873720c0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873720c03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30873720c03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81" name="Google Shape;381;g30873720c03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873720c03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0873720c03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392" name="Google Shape;392;g30873720c03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873720c0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30873720c03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Ejemplo de </a:t>
            </a:r>
            <a:r>
              <a:rPr lang="es-MX"/>
              <a:t>cómo</a:t>
            </a:r>
            <a:r>
              <a:rPr lang="es-MX"/>
              <a:t> podemos mostrar.</a:t>
            </a:r>
            <a:endParaRPr/>
          </a:p>
        </p:txBody>
      </p:sp>
      <p:sp>
        <p:nvSpPr>
          <p:cNvPr id="403" name="Google Shape;403;g30873720c03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4b472474a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f4b472474a_1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413" name="Google Shape;413;g2f4b472474a_1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f4b472474a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2f4b472474a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431" name="Google Shape;431;g2f4b472474a_1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4b472474a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f4b472474a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13" name="Google Shape;113;g2f4b472474a_1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871a23932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30871a23932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niko</a:t>
            </a:r>
            <a:endParaRPr/>
          </a:p>
        </p:txBody>
      </p:sp>
      <p:sp>
        <p:nvSpPr>
          <p:cNvPr id="449" name="Google Shape;449;g30871a23932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4b472474a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f4b472474a_1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MX"/>
              <a:t>Todos</a:t>
            </a:r>
            <a:endParaRPr/>
          </a:p>
        </p:txBody>
      </p:sp>
      <p:sp>
        <p:nvSpPr>
          <p:cNvPr id="464" name="Google Shape;464;g2f4b472474a_1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MX"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4b472474a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f4b472474a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35" name="Google Shape;135;g2f4b472474a_1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a716ab73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42" name="Google Shape;142;g2ea716ab73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a716ab73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ea716ab73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53" name="Google Shape;153;g2ea716ab73c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70f6ad720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f70f6ad720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62" name="Google Shape;162;g2f70f6ad720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4b472474a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f4b472474a_1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s-MX"/>
              <a:t>marcelo</a:t>
            </a:r>
            <a:endParaRPr/>
          </a:p>
        </p:txBody>
      </p:sp>
      <p:sp>
        <p:nvSpPr>
          <p:cNvPr id="170" name="Google Shape;170;g2f4b472474a_1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8.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g2ea716ab73c_1_1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g2ea716ab73c_1_13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8" name="Google Shape;58;g2ea716ab73c_1_1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2ea716ab73c_1_14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2ea716ab73c_1_14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2" name="Google Shape;62;g2ea716ab73c_1_14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g2ea716ab73c_1_14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64" name="Google Shape;64;g2ea716ab73c_1_1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g2ea716ab73c_1_14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67" name="Google Shape;67;g2ea716ab73c_1_14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g2ea716ab73c_1_14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70" name="Google Shape;70;g2ea716ab73c_1_14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71" name="Google Shape;71;g2ea716ab73c_1_1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g2ea716ab73c_1_155"/>
          <p:cNvSpPr/>
          <p:nvPr/>
        </p:nvSpPr>
        <p:spPr>
          <a:xfrm>
            <a:off x="7012862" y="1619384"/>
            <a:ext cx="5179200" cy="3898800"/>
          </a:xfrm>
          <a:prstGeom prst="rect">
            <a:avLst/>
          </a:prstGeom>
          <a:solidFill>
            <a:srgbClr val="FFB71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Calibri"/>
              <a:buNone/>
            </a:pPr>
            <a:r>
              <a:t/>
            </a:r>
            <a:endParaRPr b="0" i="0" sz="1351" u="none" cap="none" strike="noStrike">
              <a:solidFill>
                <a:srgbClr val="FFFFFF"/>
              </a:solidFill>
              <a:latin typeface="Arial"/>
              <a:ea typeface="Arial"/>
              <a:cs typeface="Arial"/>
              <a:sym typeface="Arial"/>
            </a:endParaRPr>
          </a:p>
        </p:txBody>
      </p:sp>
      <p:pic>
        <p:nvPicPr>
          <p:cNvPr id="74" name="Google Shape;74;g2ea716ab73c_1_155"/>
          <p:cNvPicPr preferRelativeResize="0"/>
          <p:nvPr/>
        </p:nvPicPr>
        <p:blipFill rotWithShape="1">
          <a:blip r:embed="rId3">
            <a:alphaModFix/>
          </a:blip>
          <a:srcRect b="0" l="0" r="0" t="0"/>
          <a:stretch/>
        </p:blipFill>
        <p:spPr>
          <a:xfrm>
            <a:off x="9103172" y="262670"/>
            <a:ext cx="2426771" cy="1009534"/>
          </a:xfrm>
          <a:prstGeom prst="rect">
            <a:avLst/>
          </a:prstGeom>
          <a:noFill/>
          <a:ln>
            <a:noFill/>
          </a:ln>
        </p:spPr>
      </p:pic>
      <p:sp>
        <p:nvSpPr>
          <p:cNvPr id="75" name="Google Shape;75;g2ea716ab73c_1_155"/>
          <p:cNvSpPr/>
          <p:nvPr/>
        </p:nvSpPr>
        <p:spPr>
          <a:xfrm>
            <a:off x="7296921" y="2403546"/>
            <a:ext cx="318600" cy="318600"/>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Calibri"/>
              <a:buNone/>
            </a:pPr>
            <a:r>
              <a:t/>
            </a:r>
            <a:endParaRPr b="0" i="0" sz="1351" u="none" cap="none" strike="noStrike">
              <a:solidFill>
                <a:srgbClr val="FFFFFF"/>
              </a:solidFill>
              <a:latin typeface="Arial"/>
              <a:ea typeface="Arial"/>
              <a:cs typeface="Arial"/>
              <a:sym typeface="Arial"/>
            </a:endParaRPr>
          </a:p>
        </p:txBody>
      </p:sp>
      <p:cxnSp>
        <p:nvCxnSpPr>
          <p:cNvPr id="76" name="Google Shape;76;g2ea716ab73c_1_155"/>
          <p:cNvCxnSpPr/>
          <p:nvPr/>
        </p:nvCxnSpPr>
        <p:spPr>
          <a:xfrm>
            <a:off x="7357728" y="3721388"/>
            <a:ext cx="4603800" cy="0"/>
          </a:xfrm>
          <a:prstGeom prst="straightConnector1">
            <a:avLst/>
          </a:prstGeom>
          <a:noFill/>
          <a:ln cap="flat" cmpd="sng" w="19025">
            <a:solidFill>
              <a:srgbClr val="FFFFFF"/>
            </a:solidFill>
            <a:prstDash val="solid"/>
            <a:miter lim="8000"/>
            <a:headEnd len="sm" w="sm" type="none"/>
            <a:tailEnd len="sm" w="sm" type="none"/>
          </a:ln>
        </p:spPr>
      </p:cxnSp>
      <p:pic>
        <p:nvPicPr>
          <p:cNvPr id="77" name="Google Shape;77;g2ea716ab73c_1_155"/>
          <p:cNvPicPr preferRelativeResize="0"/>
          <p:nvPr/>
        </p:nvPicPr>
        <p:blipFill rotWithShape="1">
          <a:blip r:embed="rId4">
            <a:alphaModFix/>
          </a:blip>
          <a:srcRect b="0" l="0" r="0" t="0"/>
          <a:stretch/>
        </p:blipFill>
        <p:spPr>
          <a:xfrm>
            <a:off x="531632" y="3092418"/>
            <a:ext cx="2254107" cy="6731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78" name="Shape 78"/>
        <p:cNvGrpSpPr/>
        <p:nvPr/>
      </p:nvGrpSpPr>
      <p:grpSpPr>
        <a:xfrm>
          <a:off x="0" y="0"/>
          <a:ext cx="0" cy="0"/>
          <a:chOff x="0" y="0"/>
          <a:chExt cx="0" cy="0"/>
        </a:xfrm>
      </p:grpSpPr>
      <p:grpSp>
        <p:nvGrpSpPr>
          <p:cNvPr id="79" name="Google Shape;79;g2ea716ab73c_1_173"/>
          <p:cNvGrpSpPr/>
          <p:nvPr/>
        </p:nvGrpSpPr>
        <p:grpSpPr>
          <a:xfrm>
            <a:off x="10559061" y="6273204"/>
            <a:ext cx="1405039" cy="321423"/>
            <a:chOff x="10559061" y="6273204"/>
            <a:chExt cx="1405039" cy="321423"/>
          </a:xfrm>
        </p:grpSpPr>
        <p:sp>
          <p:nvSpPr>
            <p:cNvPr id="80" name="Google Shape;80;g2ea716ab73c_1_173"/>
            <p:cNvSpPr/>
            <p:nvPr/>
          </p:nvSpPr>
          <p:spPr>
            <a:xfrm>
              <a:off x="10559061" y="6311261"/>
              <a:ext cx="870006" cy="28226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1" name="Google Shape;81;g2ea716ab73c_1_173"/>
            <p:cNvSpPr/>
            <p:nvPr/>
          </p:nvSpPr>
          <p:spPr>
            <a:xfrm>
              <a:off x="11487744" y="6334954"/>
              <a:ext cx="208883" cy="259397"/>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82" name="Google Shape;82;g2ea716ab73c_1_173"/>
            <p:cNvGrpSpPr/>
            <p:nvPr/>
          </p:nvGrpSpPr>
          <p:grpSpPr>
            <a:xfrm>
              <a:off x="11724930" y="6273204"/>
              <a:ext cx="239170" cy="321423"/>
              <a:chOff x="11724930" y="6273204"/>
              <a:chExt cx="239170" cy="321423"/>
            </a:xfrm>
          </p:grpSpPr>
          <p:sp>
            <p:nvSpPr>
              <p:cNvPr id="83" name="Google Shape;83;g2ea716ab73c_1_173"/>
              <p:cNvSpPr/>
              <p:nvPr/>
            </p:nvSpPr>
            <p:spPr>
              <a:xfrm>
                <a:off x="11724930" y="6330793"/>
                <a:ext cx="202398" cy="263834"/>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id="84" name="Google Shape;84;g2ea716ab73c_1_173"/>
              <p:cNvPicPr preferRelativeResize="0"/>
              <p:nvPr/>
            </p:nvPicPr>
            <p:blipFill rotWithShape="1">
              <a:blip r:embed="rId2">
                <a:alphaModFix/>
              </a:blip>
              <a:srcRect b="0" l="0" r="0" t="0"/>
              <a:stretch/>
            </p:blipFill>
            <p:spPr>
              <a:xfrm>
                <a:off x="11904024" y="6273204"/>
                <a:ext cx="60076" cy="60066"/>
              </a:xfrm>
              <a:prstGeom prst="rect">
                <a:avLst/>
              </a:prstGeom>
              <a:noFill/>
              <a:ln>
                <a:noFill/>
              </a:ln>
            </p:spPr>
          </p:pic>
        </p:grpSp>
      </p:grpSp>
      <p:sp>
        <p:nvSpPr>
          <p:cNvPr id="85" name="Google Shape;85;g2ea716ab73c_1_173"/>
          <p:cNvSpPr/>
          <p:nvPr/>
        </p:nvSpPr>
        <p:spPr>
          <a:xfrm>
            <a:off x="0" y="0"/>
            <a:ext cx="3990900" cy="6858000"/>
          </a:xfrm>
          <a:prstGeom prst="rect">
            <a:avLst/>
          </a:prstGeom>
          <a:solidFill>
            <a:srgbClr val="262626"/>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86" name="Google Shape;86;g2ea716ab73c_1_173"/>
          <p:cNvSpPr/>
          <p:nvPr/>
        </p:nvSpPr>
        <p:spPr>
          <a:xfrm>
            <a:off x="1006114" y="900876"/>
            <a:ext cx="3385200" cy="5056200"/>
          </a:xfrm>
          <a:prstGeom prst="rect">
            <a:avLst/>
          </a:prstGeom>
          <a:solidFill>
            <a:srgbClr val="FFB71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rial"/>
              <a:ea typeface="Arial"/>
              <a:cs typeface="Arial"/>
              <a:sym typeface="Arial"/>
            </a:endParaRPr>
          </a:p>
        </p:txBody>
      </p:sp>
      <p:pic>
        <p:nvPicPr>
          <p:cNvPr id="87" name="Google Shape;87;g2ea716ab73c_1_173"/>
          <p:cNvPicPr preferRelativeResize="0"/>
          <p:nvPr/>
        </p:nvPicPr>
        <p:blipFill rotWithShape="1">
          <a:blip r:embed="rId3">
            <a:alphaModFix/>
          </a:blip>
          <a:srcRect b="0" l="0" r="0" t="0"/>
          <a:stretch/>
        </p:blipFill>
        <p:spPr>
          <a:xfrm rot="-5400000">
            <a:off x="-383029" y="3177363"/>
            <a:ext cx="1685255" cy="5032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15" name="Shape 15"/>
        <p:cNvGrpSpPr/>
        <p:nvPr/>
      </p:nvGrpSpPr>
      <p:grpSpPr>
        <a:xfrm>
          <a:off x="0" y="0"/>
          <a:ext cx="0" cy="0"/>
          <a:chOff x="0" y="0"/>
          <a:chExt cx="0" cy="0"/>
        </a:xfrm>
      </p:grpSpPr>
      <p:grpSp>
        <p:nvGrpSpPr>
          <p:cNvPr id="16" name="Google Shape;16;g2ea716ab73c_1_161"/>
          <p:cNvGrpSpPr/>
          <p:nvPr/>
        </p:nvGrpSpPr>
        <p:grpSpPr>
          <a:xfrm>
            <a:off x="10559061" y="6273204"/>
            <a:ext cx="1405039" cy="321423"/>
            <a:chOff x="10559061" y="6273204"/>
            <a:chExt cx="1405039" cy="321423"/>
          </a:xfrm>
        </p:grpSpPr>
        <p:sp>
          <p:nvSpPr>
            <p:cNvPr id="17" name="Google Shape;17;g2ea716ab73c_1_161"/>
            <p:cNvSpPr/>
            <p:nvPr/>
          </p:nvSpPr>
          <p:spPr>
            <a:xfrm>
              <a:off x="10559061" y="6311261"/>
              <a:ext cx="870006" cy="28226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 name="Google Shape;18;g2ea716ab73c_1_161"/>
            <p:cNvSpPr/>
            <p:nvPr/>
          </p:nvSpPr>
          <p:spPr>
            <a:xfrm>
              <a:off x="11487744" y="6334954"/>
              <a:ext cx="208883" cy="259397"/>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9" name="Google Shape;19;g2ea716ab73c_1_161"/>
            <p:cNvGrpSpPr/>
            <p:nvPr/>
          </p:nvGrpSpPr>
          <p:grpSpPr>
            <a:xfrm>
              <a:off x="11724930" y="6273204"/>
              <a:ext cx="239170" cy="321423"/>
              <a:chOff x="11724930" y="6273204"/>
              <a:chExt cx="239170" cy="321423"/>
            </a:xfrm>
          </p:grpSpPr>
          <p:sp>
            <p:nvSpPr>
              <p:cNvPr id="20" name="Google Shape;20;g2ea716ab73c_1_161"/>
              <p:cNvSpPr/>
              <p:nvPr/>
            </p:nvSpPr>
            <p:spPr>
              <a:xfrm>
                <a:off x="11724930" y="6330793"/>
                <a:ext cx="202398" cy="263834"/>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id="21" name="Google Shape;21;g2ea716ab73c_1_161"/>
              <p:cNvPicPr preferRelativeResize="0"/>
              <p:nvPr/>
            </p:nvPicPr>
            <p:blipFill rotWithShape="1">
              <a:blip r:embed="rId2">
                <a:alphaModFix/>
              </a:blip>
              <a:srcRect b="0" l="0" r="0" t="0"/>
              <a:stretch/>
            </p:blipFill>
            <p:spPr>
              <a:xfrm>
                <a:off x="11904024" y="6273204"/>
                <a:ext cx="60076" cy="60066"/>
              </a:xfrm>
              <a:prstGeom prst="rect">
                <a:avLst/>
              </a:prstGeom>
              <a:noFill/>
              <a:ln>
                <a:noFill/>
              </a:ln>
            </p:spPr>
          </p:pic>
        </p:grpSp>
      </p:grpSp>
      <p:sp>
        <p:nvSpPr>
          <p:cNvPr id="22" name="Google Shape;22;g2ea716ab73c_1_161"/>
          <p:cNvSpPr/>
          <p:nvPr/>
        </p:nvSpPr>
        <p:spPr>
          <a:xfrm>
            <a:off x="0" y="0"/>
            <a:ext cx="1155000" cy="6858000"/>
          </a:xfrm>
          <a:prstGeom prst="rect">
            <a:avLst/>
          </a:prstGeom>
          <a:solidFill>
            <a:srgbClr val="262626"/>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3" name="Google Shape;23;g2ea716ab73c_1_161"/>
          <p:cNvSpPr txBox="1"/>
          <p:nvPr>
            <p:ph idx="1" type="body"/>
          </p:nvPr>
        </p:nvSpPr>
        <p:spPr>
          <a:xfrm>
            <a:off x="6510857" y="405838"/>
            <a:ext cx="4916700" cy="46980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000000"/>
              </a:buClr>
              <a:buSzPts val="3200"/>
              <a:buNone/>
              <a:defRPr b="1" sz="3200">
                <a:latin typeface="Arial"/>
                <a:ea typeface="Arial"/>
                <a:cs typeface="Arial"/>
                <a:sym typeface="Arial"/>
              </a:defRPr>
            </a:lvl1pPr>
            <a:lvl2pPr indent="-342900" lvl="1" marL="914400" algn="l">
              <a:lnSpc>
                <a:spcPct val="90000"/>
              </a:lnSpc>
              <a:spcBef>
                <a:spcPts val="500"/>
              </a:spcBef>
              <a:spcAft>
                <a:spcPts val="0"/>
              </a:spcAft>
              <a:buClr>
                <a:srgbClr val="000000"/>
              </a:buClr>
              <a:buSzPts val="1800"/>
              <a:buChar char="○"/>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4" name="Google Shape;24;g2ea716ab73c_1_161"/>
          <p:cNvSpPr txBox="1"/>
          <p:nvPr>
            <p:ph idx="2" type="body"/>
          </p:nvPr>
        </p:nvSpPr>
        <p:spPr>
          <a:xfrm>
            <a:off x="6510857" y="976149"/>
            <a:ext cx="4930800" cy="28170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000000"/>
              </a:buClr>
              <a:buSzPts val="1400"/>
              <a:buNone/>
              <a:defRPr sz="1400">
                <a:latin typeface="Arial"/>
                <a:ea typeface="Arial"/>
                <a:cs typeface="Arial"/>
                <a:sym typeface="Arial"/>
              </a:defRPr>
            </a:lvl1pPr>
            <a:lvl2pPr indent="-228600" lvl="1" marL="914400" algn="r">
              <a:lnSpc>
                <a:spcPct val="90000"/>
              </a:lnSpc>
              <a:spcBef>
                <a:spcPts val="1000"/>
              </a:spcBef>
              <a:spcAft>
                <a:spcPts val="0"/>
              </a:spcAft>
              <a:buClr>
                <a:srgbClr val="000000"/>
              </a:buClr>
              <a:buSzPts val="1400"/>
              <a:buNone/>
              <a:defRPr sz="1400">
                <a:latin typeface="Arial"/>
                <a:ea typeface="Arial"/>
                <a:cs typeface="Arial"/>
                <a:sym typeface="Arial"/>
              </a:defRPr>
            </a:lvl2pPr>
            <a:lvl3pPr indent="-342900" lvl="2" marL="1371600" algn="l">
              <a:lnSpc>
                <a:spcPct val="90000"/>
              </a:lnSpc>
              <a:spcBef>
                <a:spcPts val="500"/>
              </a:spcBef>
              <a:spcAft>
                <a:spcPts val="0"/>
              </a:spcAft>
              <a:buClr>
                <a:srgbClr val="000000"/>
              </a:buClr>
              <a:buSzPts val="1800"/>
              <a:buChar char="■"/>
              <a:defRPr/>
            </a:lvl3pPr>
            <a:lvl4pPr indent="-342900" lvl="3" marL="1828800" algn="l">
              <a:lnSpc>
                <a:spcPct val="90000"/>
              </a:lnSpc>
              <a:spcBef>
                <a:spcPts val="500"/>
              </a:spcBef>
              <a:spcAft>
                <a:spcPts val="0"/>
              </a:spcAft>
              <a:buClr>
                <a:srgbClr val="000000"/>
              </a:buClr>
              <a:buSzPts val="1800"/>
              <a:buChar char="●"/>
              <a:defRPr/>
            </a:lvl4pPr>
            <a:lvl5pPr indent="-342900" lvl="4" marL="2286000" algn="l">
              <a:lnSpc>
                <a:spcPct val="90000"/>
              </a:lnSpc>
              <a:spcBef>
                <a:spcPts val="500"/>
              </a:spcBef>
              <a:spcAft>
                <a:spcPts val="0"/>
              </a:spcAft>
              <a:buClr>
                <a:srgbClr val="00000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5" name="Google Shape;25;g2ea716ab73c_1_161"/>
          <p:cNvSpPr/>
          <p:nvPr/>
        </p:nvSpPr>
        <p:spPr>
          <a:xfrm>
            <a:off x="11551907" y="483653"/>
            <a:ext cx="271500" cy="271500"/>
          </a:xfrm>
          <a:prstGeom prst="rect">
            <a:avLst/>
          </a:prstGeom>
          <a:solidFill>
            <a:srgbClr val="FFB71B"/>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rial"/>
              <a:ea typeface="Arial"/>
              <a:cs typeface="Arial"/>
              <a:sym typeface="Arial"/>
            </a:endParaRPr>
          </a:p>
        </p:txBody>
      </p:sp>
      <p:pic>
        <p:nvPicPr>
          <p:cNvPr id="26" name="Google Shape;26;g2ea716ab73c_1_161"/>
          <p:cNvPicPr preferRelativeResize="0"/>
          <p:nvPr/>
        </p:nvPicPr>
        <p:blipFill rotWithShape="1">
          <a:blip r:embed="rId3">
            <a:alphaModFix/>
          </a:blip>
          <a:srcRect b="0" l="0" r="0" t="0"/>
          <a:stretch/>
        </p:blipFill>
        <p:spPr>
          <a:xfrm>
            <a:off x="233354" y="405838"/>
            <a:ext cx="688315" cy="4362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27" name="Shape 27"/>
        <p:cNvGrpSpPr/>
        <p:nvPr/>
      </p:nvGrpSpPr>
      <p:grpSpPr>
        <a:xfrm>
          <a:off x="0" y="0"/>
          <a:ext cx="0" cy="0"/>
          <a:chOff x="0" y="0"/>
          <a:chExt cx="0" cy="0"/>
        </a:xfrm>
      </p:grpSpPr>
      <p:sp>
        <p:nvSpPr>
          <p:cNvPr id="28" name="Google Shape;28;g2ea716ab73c_1_183"/>
          <p:cNvSpPr/>
          <p:nvPr/>
        </p:nvSpPr>
        <p:spPr>
          <a:xfrm>
            <a:off x="0" y="0"/>
            <a:ext cx="12192000" cy="6858000"/>
          </a:xfrm>
          <a:prstGeom prst="rect">
            <a:avLst/>
          </a:prstGeom>
          <a:solidFill>
            <a:srgbClr val="262626"/>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Arial"/>
              <a:ea typeface="Arial"/>
              <a:cs typeface="Arial"/>
              <a:sym typeface="Arial"/>
            </a:endParaRPr>
          </a:p>
        </p:txBody>
      </p:sp>
      <p:grpSp>
        <p:nvGrpSpPr>
          <p:cNvPr id="29" name="Google Shape;29;g2ea716ab73c_1_183"/>
          <p:cNvGrpSpPr/>
          <p:nvPr/>
        </p:nvGrpSpPr>
        <p:grpSpPr>
          <a:xfrm>
            <a:off x="2569592" y="5445626"/>
            <a:ext cx="7052811" cy="563480"/>
            <a:chOff x="2569592" y="5445626"/>
            <a:chExt cx="7052811" cy="563480"/>
          </a:xfrm>
        </p:grpSpPr>
        <p:pic>
          <p:nvPicPr>
            <p:cNvPr id="30" name="Google Shape;30;g2ea716ab73c_1_183"/>
            <p:cNvPicPr preferRelativeResize="0"/>
            <p:nvPr/>
          </p:nvPicPr>
          <p:blipFill rotWithShape="1">
            <a:blip r:embed="rId2">
              <a:alphaModFix/>
            </a:blip>
            <a:srcRect b="0" l="0" r="0" t="0"/>
            <a:stretch/>
          </p:blipFill>
          <p:spPr>
            <a:xfrm>
              <a:off x="4569878" y="5445626"/>
              <a:ext cx="5052525" cy="563480"/>
            </a:xfrm>
            <a:prstGeom prst="rect">
              <a:avLst/>
            </a:prstGeom>
            <a:noFill/>
            <a:ln>
              <a:noFill/>
            </a:ln>
          </p:spPr>
        </p:pic>
        <p:pic>
          <p:nvPicPr>
            <p:cNvPr id="31" name="Google Shape;31;g2ea716ab73c_1_183"/>
            <p:cNvPicPr preferRelativeResize="0"/>
            <p:nvPr/>
          </p:nvPicPr>
          <p:blipFill rotWithShape="1">
            <a:blip r:embed="rId3">
              <a:alphaModFix/>
            </a:blip>
            <a:srcRect b="0" l="0" r="0" t="0"/>
            <a:stretch/>
          </p:blipFill>
          <p:spPr>
            <a:xfrm>
              <a:off x="2569592" y="5505446"/>
              <a:ext cx="1331492" cy="443831"/>
            </a:xfrm>
            <a:prstGeom prst="rect">
              <a:avLst/>
            </a:prstGeom>
            <a:noFill/>
            <a:ln>
              <a:noFill/>
            </a:ln>
          </p:spPr>
        </p:pic>
      </p:grpSp>
      <p:pic>
        <p:nvPicPr>
          <p:cNvPr id="32" name="Google Shape;32;g2ea716ab73c_1_183"/>
          <p:cNvPicPr preferRelativeResize="0"/>
          <p:nvPr/>
        </p:nvPicPr>
        <p:blipFill rotWithShape="1">
          <a:blip r:embed="rId4">
            <a:alphaModFix/>
          </a:blip>
          <a:srcRect b="0" l="0" r="0" t="0"/>
          <a:stretch/>
        </p:blipFill>
        <p:spPr>
          <a:xfrm>
            <a:off x="4097179" y="2291641"/>
            <a:ext cx="3997637" cy="12969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g2ea716ab73c_1_11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35" name="Google Shape;35;g2ea716ab73c_1_11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36" name="Google Shape;36;g2ea716ab73c_1_1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g2ea716ab73c_1_11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9" name="Google Shape;39;g2ea716ab73c_1_1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g2ea716ab73c_1_1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2" name="Google Shape;42;g2ea716ab73c_1_12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3" name="Google Shape;43;g2ea716ab73c_1_1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g2ea716ab73c_1_1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6" name="Google Shape;46;g2ea716ab73c_1_12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7" name="Google Shape;47;g2ea716ab73c_1_12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8" name="Google Shape;48;g2ea716ab73c_1_1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2ea716ab73c_1_13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1" name="Google Shape;51;g2ea716ab73c_1_1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g2ea716ab73c_1_13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4" name="Google Shape;54;g2ea716ab73c_1_13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5" name="Google Shape;55;g2ea716ab73c_1_1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ea716ab73c_1_1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2ea716ab73c_1_1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2ea716ab73c_1_1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24.png"/><Relationship Id="rId7" Type="http://schemas.openxmlformats.org/officeDocument/2006/relationships/image" Target="../media/image44.png"/><Relationship Id="rId8"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44.png"/><Relationship Id="rId7"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22.png"/><Relationship Id="rId7"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g2ea716ab73c_1_209"/>
          <p:cNvSpPr/>
          <p:nvPr/>
        </p:nvSpPr>
        <p:spPr>
          <a:xfrm>
            <a:off x="7006000" y="1621599"/>
            <a:ext cx="5190900" cy="4419277"/>
          </a:xfrm>
          <a:prstGeom prst="rect">
            <a:avLst/>
          </a:prstGeom>
          <a:solidFill>
            <a:srgbClr val="FFB71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2ea716ab73c_1_209"/>
          <p:cNvSpPr txBox="1"/>
          <p:nvPr/>
        </p:nvSpPr>
        <p:spPr>
          <a:xfrm>
            <a:off x="7678275" y="1966809"/>
            <a:ext cx="4419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s-MX" sz="2400" u="none" cap="none" strike="noStrike">
                <a:solidFill>
                  <a:schemeClr val="dk1"/>
                </a:solidFill>
                <a:latin typeface="Arial"/>
                <a:ea typeface="Arial"/>
                <a:cs typeface="Arial"/>
                <a:sym typeface="Arial"/>
              </a:rPr>
              <a:t>ChatBotVerisure: Asistente Virtual para Atención  Colaboradores</a:t>
            </a:r>
            <a:endParaRPr b="1" i="0" sz="2400" u="none" cap="none" strike="noStrike">
              <a:solidFill>
                <a:srgbClr val="000000"/>
              </a:solidFill>
              <a:latin typeface="Arial"/>
              <a:ea typeface="Arial"/>
              <a:cs typeface="Arial"/>
              <a:sym typeface="Arial"/>
            </a:endParaRPr>
          </a:p>
        </p:txBody>
      </p:sp>
      <p:sp>
        <p:nvSpPr>
          <p:cNvPr id="95" name="Google Shape;95;g2ea716ab73c_1_209"/>
          <p:cNvSpPr/>
          <p:nvPr/>
        </p:nvSpPr>
        <p:spPr>
          <a:xfrm>
            <a:off x="7293950" y="2409450"/>
            <a:ext cx="322800" cy="315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ea716ab73c_1_209"/>
          <p:cNvSpPr/>
          <p:nvPr/>
        </p:nvSpPr>
        <p:spPr>
          <a:xfrm>
            <a:off x="7358650" y="3712375"/>
            <a:ext cx="4602300" cy="2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 name="Google Shape;97;g2ea716ab73c_1_209"/>
          <p:cNvPicPr preferRelativeResize="0"/>
          <p:nvPr/>
        </p:nvPicPr>
        <p:blipFill rotWithShape="1">
          <a:blip r:embed="rId4">
            <a:alphaModFix/>
          </a:blip>
          <a:srcRect b="0" l="0" r="0" t="0"/>
          <a:stretch/>
        </p:blipFill>
        <p:spPr>
          <a:xfrm>
            <a:off x="8143447" y="3879101"/>
            <a:ext cx="3032705" cy="1944150"/>
          </a:xfrm>
          <a:prstGeom prst="rect">
            <a:avLst/>
          </a:prstGeom>
          <a:noFill/>
          <a:ln>
            <a:noFill/>
          </a:ln>
        </p:spPr>
      </p:pic>
      <p:pic>
        <p:nvPicPr>
          <p:cNvPr id="98" name="Google Shape;98;g2ea716ab73c_1_209"/>
          <p:cNvPicPr preferRelativeResize="0"/>
          <p:nvPr/>
        </p:nvPicPr>
        <p:blipFill rotWithShape="1">
          <a:blip r:embed="rId5">
            <a:alphaModFix/>
          </a:blip>
          <a:srcRect b="0" l="0" r="0" t="0"/>
          <a:stretch/>
        </p:blipFill>
        <p:spPr>
          <a:xfrm>
            <a:off x="632451" y="605386"/>
            <a:ext cx="5044449" cy="10162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871a23932_0_26"/>
          <p:cNvSpPr txBox="1"/>
          <p:nvPr>
            <p:ph idx="1" type="body"/>
          </p:nvPr>
        </p:nvSpPr>
        <p:spPr>
          <a:xfrm>
            <a:off x="6510857" y="405838"/>
            <a:ext cx="49167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MODELO DE DATOS</a:t>
            </a:r>
            <a:endParaRPr/>
          </a:p>
        </p:txBody>
      </p:sp>
      <p:pic>
        <p:nvPicPr>
          <p:cNvPr id="188" name="Google Shape;188;g30871a23932_0_2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pic>
        <p:nvPicPr>
          <p:cNvPr id="189" name="Google Shape;189;g30871a23932_0_26"/>
          <p:cNvPicPr preferRelativeResize="0"/>
          <p:nvPr/>
        </p:nvPicPr>
        <p:blipFill rotWithShape="1">
          <a:blip r:embed="rId4">
            <a:alphaModFix/>
          </a:blip>
          <a:srcRect b="-4218" l="0" r="0" t="27654"/>
          <a:stretch/>
        </p:blipFill>
        <p:spPr>
          <a:xfrm>
            <a:off x="1537375" y="1340800"/>
            <a:ext cx="9926999" cy="4176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f4b472474a_1_34"/>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2f4b472474a_1_34"/>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197" name="Google Shape;197;g2f4b472474a_1_34"/>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METODOLOGÍA</a:t>
            </a:r>
            <a:endParaRPr/>
          </a:p>
          <a:p>
            <a:pPr indent="0" lvl="0" marL="0" rtl="0" algn="ctr">
              <a:lnSpc>
                <a:spcPct val="90000"/>
              </a:lnSpc>
              <a:spcBef>
                <a:spcPts val="1000"/>
              </a:spcBef>
              <a:spcAft>
                <a:spcPts val="0"/>
              </a:spcAft>
              <a:buSzPts val="3200"/>
              <a:buNone/>
            </a:pPr>
            <a:r>
              <a:t/>
            </a:r>
            <a:endParaRPr/>
          </a:p>
        </p:txBody>
      </p:sp>
      <p:pic>
        <p:nvPicPr>
          <p:cNvPr id="198" name="Google Shape;198;g2f4b472474a_1_34"/>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199" name="Google Shape;199;g2f4b472474a_1_34"/>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200" name="Google Shape;200;g2f4b472474a_1_34"/>
          <p:cNvPicPr preferRelativeResize="0"/>
          <p:nvPr/>
        </p:nvPicPr>
        <p:blipFill rotWithShape="1">
          <a:blip r:embed="rId5">
            <a:alphaModFix/>
          </a:blip>
          <a:srcRect b="0" l="0" r="0" t="0"/>
          <a:stretch/>
        </p:blipFill>
        <p:spPr>
          <a:xfrm>
            <a:off x="1491200" y="910301"/>
            <a:ext cx="10558874" cy="5279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ea716ab73c_0_0"/>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g2ea716ab73c_0_0"/>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08" name="Google Shape;208;g2ea716ab73c_0_0"/>
          <p:cNvSpPr txBox="1"/>
          <p:nvPr>
            <p:ph idx="1" type="body"/>
          </p:nvPr>
        </p:nvSpPr>
        <p:spPr>
          <a:xfrm>
            <a:off x="4556724" y="405850"/>
            <a:ext cx="68574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EQUIPO DE TRABAJO - ROLES</a:t>
            </a:r>
            <a:endParaRPr/>
          </a:p>
        </p:txBody>
      </p:sp>
      <p:sp>
        <p:nvSpPr>
          <p:cNvPr id="209" name="Google Shape;209;g2ea716ab73c_0_0"/>
          <p:cNvSpPr/>
          <p:nvPr/>
        </p:nvSpPr>
        <p:spPr>
          <a:xfrm>
            <a:off x="5287325" y="3999633"/>
            <a:ext cx="1800000" cy="1800000"/>
          </a:xfrm>
          <a:prstGeom prst="ellipse">
            <a:avLst/>
          </a:prstGeom>
          <a:blipFill rotWithShape="1">
            <a:blip r:embed="rId4">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 name="Google Shape;210;g2ea716ab73c_0_0"/>
          <p:cNvSpPr txBox="1"/>
          <p:nvPr/>
        </p:nvSpPr>
        <p:spPr>
          <a:xfrm>
            <a:off x="4302700" y="5858000"/>
            <a:ext cx="3873900" cy="939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00"/>
              <a:buFont typeface="Arial"/>
              <a:buNone/>
            </a:pPr>
            <a:r>
              <a:rPr b="1" i="0" lang="es-MX" sz="1000" u="none" cap="none" strike="noStrike">
                <a:solidFill>
                  <a:srgbClr val="000000"/>
                </a:solidFill>
                <a:latin typeface="Arial"/>
                <a:ea typeface="Arial"/>
                <a:cs typeface="Arial"/>
                <a:sym typeface="Arial"/>
              </a:rPr>
              <a:t>Mauricio Figueroa Colarte</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Ingeniero Civil en Informática,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Magister en Tecnologías de la Información, Docente</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000"/>
              <a:buFont typeface="Arial"/>
              <a:buNone/>
            </a:pPr>
            <a:r>
              <a:rPr b="1" i="0" lang="es-MX" sz="1000" u="none" cap="none" strike="noStrike">
                <a:solidFill>
                  <a:schemeClr val="dk1"/>
                </a:solidFill>
                <a:latin typeface="Arial"/>
                <a:ea typeface="Arial"/>
                <a:cs typeface="Arial"/>
                <a:sym typeface="Arial"/>
              </a:rPr>
              <a:t>Product Owner</a:t>
            </a:r>
            <a:endParaRPr b="1" i="0" sz="1000" u="none" cap="none" strike="noStrike">
              <a:solidFill>
                <a:srgbClr val="000000"/>
              </a:solidFill>
              <a:latin typeface="Arial"/>
              <a:ea typeface="Arial"/>
              <a:cs typeface="Arial"/>
              <a:sym typeface="Arial"/>
            </a:endParaRPr>
          </a:p>
        </p:txBody>
      </p:sp>
      <p:pic>
        <p:nvPicPr>
          <p:cNvPr id="211" name="Google Shape;211;g2ea716ab73c_0_0"/>
          <p:cNvPicPr preferRelativeResize="0"/>
          <p:nvPr/>
        </p:nvPicPr>
        <p:blipFill rotWithShape="1">
          <a:blip r:embed="rId5">
            <a:alphaModFix/>
          </a:blip>
          <a:srcRect b="0" l="0" r="0" t="0"/>
          <a:stretch/>
        </p:blipFill>
        <p:spPr>
          <a:xfrm>
            <a:off x="2796772" y="1334178"/>
            <a:ext cx="427431" cy="427431"/>
          </a:xfrm>
          <a:prstGeom prst="rect">
            <a:avLst/>
          </a:prstGeom>
          <a:noFill/>
          <a:ln>
            <a:noFill/>
          </a:ln>
        </p:spPr>
      </p:pic>
      <p:sp>
        <p:nvSpPr>
          <p:cNvPr id="212" name="Google Shape;212;g2ea716ab73c_0_0"/>
          <p:cNvSpPr txBox="1"/>
          <p:nvPr/>
        </p:nvSpPr>
        <p:spPr>
          <a:xfrm>
            <a:off x="2094449" y="1826902"/>
            <a:ext cx="1921068" cy="5401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213" name="Google Shape;213;g2ea716ab73c_0_0"/>
          <p:cNvSpPr/>
          <p:nvPr/>
        </p:nvSpPr>
        <p:spPr>
          <a:xfrm>
            <a:off x="2012909" y="1196976"/>
            <a:ext cx="1800000" cy="1800000"/>
          </a:xfrm>
          <a:prstGeom prst="ellipse">
            <a:avLst/>
          </a:prstGeom>
          <a:blipFill rotWithShape="1">
            <a:blip r:embed="rId6">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g2ea716ab73c_0_0"/>
          <p:cNvSpPr/>
          <p:nvPr/>
        </p:nvSpPr>
        <p:spPr>
          <a:xfrm>
            <a:off x="5196000" y="1196976"/>
            <a:ext cx="1800000" cy="1800000"/>
          </a:xfrm>
          <a:prstGeom prst="ellipse">
            <a:avLst/>
          </a:prstGeom>
          <a:blipFill rotWithShape="1">
            <a:blip r:embed="rId7">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g2ea716ab73c_0_0"/>
          <p:cNvSpPr/>
          <p:nvPr/>
        </p:nvSpPr>
        <p:spPr>
          <a:xfrm>
            <a:off x="8678646" y="1196976"/>
            <a:ext cx="1800000" cy="1800000"/>
          </a:xfrm>
          <a:prstGeom prst="ellipse">
            <a:avLst/>
          </a:prstGeom>
          <a:blipFill rotWithShape="1">
            <a:blip r:embed="rId8">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g2ea716ab73c_0_0"/>
          <p:cNvSpPr txBox="1"/>
          <p:nvPr/>
        </p:nvSpPr>
        <p:spPr>
          <a:xfrm>
            <a:off x="4788117" y="3034804"/>
            <a:ext cx="2869500" cy="939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00"/>
              <a:buFont typeface="Arial"/>
              <a:buNone/>
            </a:pPr>
            <a:r>
              <a:rPr b="1" i="0" lang="es-MX" sz="1000" u="none" cap="none" strike="noStrike">
                <a:solidFill>
                  <a:srgbClr val="000000"/>
                </a:solidFill>
                <a:latin typeface="Arial"/>
                <a:ea typeface="Arial"/>
                <a:cs typeface="Arial"/>
                <a:sym typeface="Arial"/>
              </a:rPr>
              <a:t>Nicolás Cañas Arriagada</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Estudiante Ingeniería en Informática – 4to. año</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000"/>
              <a:buFont typeface="Arial"/>
              <a:buNone/>
            </a:pPr>
            <a:r>
              <a:rPr b="1" i="0" lang="es-MX" sz="1000" u="none" cap="none" strike="noStrike">
                <a:solidFill>
                  <a:schemeClr val="dk1"/>
                </a:solidFill>
                <a:latin typeface="Arial"/>
                <a:ea typeface="Arial"/>
                <a:cs typeface="Arial"/>
                <a:sym typeface="Arial"/>
              </a:rPr>
              <a:t>Developer</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217" name="Google Shape;217;g2ea716ab73c_0_0"/>
          <p:cNvSpPr txBox="1"/>
          <p:nvPr/>
        </p:nvSpPr>
        <p:spPr>
          <a:xfrm>
            <a:off x="1552860" y="3043132"/>
            <a:ext cx="2915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00"/>
              <a:buFont typeface="Arial"/>
              <a:buNone/>
            </a:pPr>
            <a:r>
              <a:rPr b="1" i="0" lang="es-MX" sz="1000" u="none" cap="none" strike="noStrike">
                <a:solidFill>
                  <a:srgbClr val="000000"/>
                </a:solidFill>
                <a:latin typeface="Arial"/>
                <a:ea typeface="Arial"/>
                <a:cs typeface="Arial"/>
                <a:sym typeface="Arial"/>
              </a:rPr>
              <a:t>Felipe Fernández Morel</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Estudiante Ingeniería en Informática – 4to. año</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1" i="0" lang="es-MX" sz="1000" u="none" cap="none" strike="noStrike">
                <a:solidFill>
                  <a:srgbClr val="000000"/>
                </a:solidFill>
                <a:latin typeface="Arial"/>
                <a:ea typeface="Arial"/>
                <a:cs typeface="Arial"/>
                <a:sym typeface="Arial"/>
              </a:rPr>
              <a:t>Scrum Master</a:t>
            </a:r>
            <a:endParaRPr b="1" i="0" sz="1000" u="none" cap="none" strike="noStrike">
              <a:solidFill>
                <a:srgbClr val="000000"/>
              </a:solidFill>
              <a:latin typeface="Arial"/>
              <a:ea typeface="Arial"/>
              <a:cs typeface="Arial"/>
              <a:sym typeface="Arial"/>
            </a:endParaRPr>
          </a:p>
        </p:txBody>
      </p:sp>
      <p:sp>
        <p:nvSpPr>
          <p:cNvPr id="218" name="Google Shape;218;g2ea716ab73c_0_0"/>
          <p:cNvSpPr txBox="1"/>
          <p:nvPr/>
        </p:nvSpPr>
        <p:spPr>
          <a:xfrm>
            <a:off x="8176483" y="3040997"/>
            <a:ext cx="2994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000"/>
              <a:buFont typeface="Arial"/>
              <a:buNone/>
            </a:pPr>
            <a:r>
              <a:rPr b="1" i="0" lang="es-MX" sz="1000" u="none" cap="none" strike="noStrike">
                <a:solidFill>
                  <a:srgbClr val="000000"/>
                </a:solidFill>
                <a:latin typeface="Arial"/>
                <a:ea typeface="Arial"/>
                <a:cs typeface="Arial"/>
                <a:sym typeface="Arial"/>
              </a:rPr>
              <a:t>Marcelo Contreras Gonzalez</a:t>
            </a:r>
            <a:endParaRPr b="1"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Arial"/>
              <a:buNone/>
            </a:pPr>
            <a:r>
              <a:rPr b="0" i="0" lang="es-MX" sz="1000" u="none" cap="none" strike="noStrike">
                <a:solidFill>
                  <a:srgbClr val="000000"/>
                </a:solidFill>
                <a:latin typeface="Arial"/>
                <a:ea typeface="Arial"/>
                <a:cs typeface="Arial"/>
                <a:sym typeface="Arial"/>
              </a:rPr>
              <a:t>Estudiante Ingeniería en Informática – 4to. año</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000"/>
              <a:buFont typeface="Arial"/>
              <a:buNone/>
            </a:pPr>
            <a:r>
              <a:rPr b="1" i="0" lang="es-MX" sz="1000" u="none" cap="none" strike="noStrike">
                <a:solidFill>
                  <a:schemeClr val="dk1"/>
                </a:solidFill>
                <a:latin typeface="Arial"/>
                <a:ea typeface="Arial"/>
                <a:cs typeface="Arial"/>
                <a:sym typeface="Arial"/>
              </a:rPr>
              <a:t>Developer</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f4b472474a_1_43"/>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 name="Google Shape;225;g2f4b472474a_1_43"/>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26" name="Google Shape;226;g2f4b472474a_1_43"/>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EVIDENCIAS</a:t>
            </a:r>
            <a:endParaRPr/>
          </a:p>
          <a:p>
            <a:pPr indent="0" lvl="0" marL="0" rtl="0" algn="ctr">
              <a:lnSpc>
                <a:spcPct val="90000"/>
              </a:lnSpc>
              <a:spcBef>
                <a:spcPts val="1000"/>
              </a:spcBef>
              <a:spcAft>
                <a:spcPts val="0"/>
              </a:spcAft>
              <a:buSzPts val="3200"/>
              <a:buNone/>
            </a:pPr>
            <a:r>
              <a:t/>
            </a:r>
            <a:endParaRPr/>
          </a:p>
        </p:txBody>
      </p:sp>
      <p:pic>
        <p:nvPicPr>
          <p:cNvPr id="227" name="Google Shape;227;g2f4b472474a_1_43"/>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228" name="Google Shape;228;g2f4b472474a_1_43"/>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229" name="Google Shape;229;g2f4b472474a_1_43"/>
          <p:cNvSpPr/>
          <p:nvPr/>
        </p:nvSpPr>
        <p:spPr>
          <a:xfrm>
            <a:off x="1647275" y="1966075"/>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Definición proyecto APT</a:t>
            </a:r>
            <a:endParaRPr b="1" i="0" sz="1400" u="none" cap="none" strike="noStrike">
              <a:solidFill>
                <a:srgbClr val="000000"/>
              </a:solidFill>
              <a:latin typeface="Arial"/>
              <a:ea typeface="Arial"/>
              <a:cs typeface="Arial"/>
              <a:sym typeface="Arial"/>
            </a:endParaRPr>
          </a:p>
        </p:txBody>
      </p:sp>
      <p:sp>
        <p:nvSpPr>
          <p:cNvPr id="230" name="Google Shape;230;g2f4b472474a_1_43"/>
          <p:cNvSpPr/>
          <p:nvPr/>
        </p:nvSpPr>
        <p:spPr>
          <a:xfrm>
            <a:off x="4938400" y="1966063"/>
            <a:ext cx="2594100" cy="11127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Arquitectura</a:t>
            </a:r>
            <a:endParaRPr b="1" i="0" sz="1400" u="none" cap="none" strike="noStrike">
              <a:solidFill>
                <a:srgbClr val="000000"/>
              </a:solidFill>
              <a:latin typeface="Arial"/>
              <a:ea typeface="Arial"/>
              <a:cs typeface="Arial"/>
              <a:sym typeface="Arial"/>
            </a:endParaRPr>
          </a:p>
        </p:txBody>
      </p:sp>
      <p:sp>
        <p:nvSpPr>
          <p:cNvPr id="231" name="Google Shape;231;g2f4b472474a_1_43"/>
          <p:cNvSpPr/>
          <p:nvPr/>
        </p:nvSpPr>
        <p:spPr>
          <a:xfrm>
            <a:off x="8229525" y="198359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Product Backlog</a:t>
            </a:r>
            <a:endParaRPr b="1" i="0" sz="1400" u="none" cap="none" strike="noStrike">
              <a:solidFill>
                <a:srgbClr val="000000"/>
              </a:solidFill>
              <a:latin typeface="Arial"/>
              <a:ea typeface="Arial"/>
              <a:cs typeface="Arial"/>
              <a:sym typeface="Arial"/>
            </a:endParaRPr>
          </a:p>
        </p:txBody>
      </p:sp>
      <p:sp>
        <p:nvSpPr>
          <p:cNvPr id="232" name="Google Shape;232;g2f4b472474a_1_43"/>
          <p:cNvSpPr/>
          <p:nvPr/>
        </p:nvSpPr>
        <p:spPr>
          <a:xfrm>
            <a:off x="1647275" y="4237075"/>
            <a:ext cx="2594100" cy="11127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Presentación final de la solución</a:t>
            </a:r>
            <a:endParaRPr b="1" i="0" sz="1400" u="none" cap="none" strike="noStrike">
              <a:solidFill>
                <a:srgbClr val="000000"/>
              </a:solidFill>
              <a:latin typeface="Arial"/>
              <a:ea typeface="Arial"/>
              <a:cs typeface="Arial"/>
              <a:sym typeface="Arial"/>
            </a:endParaRPr>
          </a:p>
        </p:txBody>
      </p:sp>
      <p:sp>
        <p:nvSpPr>
          <p:cNvPr id="233" name="Google Shape;233;g2f4b472474a_1_43"/>
          <p:cNvSpPr/>
          <p:nvPr/>
        </p:nvSpPr>
        <p:spPr>
          <a:xfrm>
            <a:off x="4876450" y="4269925"/>
            <a:ext cx="27180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Retrospectiva del proyecto</a:t>
            </a:r>
            <a:endParaRPr b="1" i="0" sz="1400" u="none" cap="none" strike="noStrike">
              <a:solidFill>
                <a:srgbClr val="000000"/>
              </a:solidFill>
              <a:latin typeface="Arial"/>
              <a:ea typeface="Arial"/>
              <a:cs typeface="Arial"/>
              <a:sym typeface="Arial"/>
            </a:endParaRPr>
          </a:p>
        </p:txBody>
      </p:sp>
      <p:sp>
        <p:nvSpPr>
          <p:cNvPr id="234" name="Google Shape;234;g2f4b472474a_1_43"/>
          <p:cNvSpPr/>
          <p:nvPr/>
        </p:nvSpPr>
        <p:spPr>
          <a:xfrm>
            <a:off x="8229525" y="4204250"/>
            <a:ext cx="2651400" cy="11784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Épicas e historias de usuario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f4b472474a_1_52"/>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g2f4b472474a_1_52"/>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42" name="Google Shape;242;g2f4b472474a_1_52"/>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EVIDENCIAS POR SPRINT</a:t>
            </a:r>
            <a:endParaRPr/>
          </a:p>
          <a:p>
            <a:pPr indent="0" lvl="0" marL="0" rtl="0" algn="ctr">
              <a:lnSpc>
                <a:spcPct val="90000"/>
              </a:lnSpc>
              <a:spcBef>
                <a:spcPts val="1000"/>
              </a:spcBef>
              <a:spcAft>
                <a:spcPts val="0"/>
              </a:spcAft>
              <a:buSzPts val="3200"/>
              <a:buNone/>
            </a:pPr>
            <a:r>
              <a:t/>
            </a:r>
            <a:endParaRPr/>
          </a:p>
        </p:txBody>
      </p:sp>
      <p:pic>
        <p:nvPicPr>
          <p:cNvPr id="243" name="Google Shape;243;g2f4b472474a_1_52"/>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244" name="Google Shape;244;g2f4b472474a_1_52"/>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245" name="Google Shape;245;g2f4b472474a_1_52"/>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246" name="Google Shape;246;g2f4b472474a_1_52"/>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247" name="Google Shape;247;g2f4b472474a_1_52"/>
          <p:cNvSpPr/>
          <p:nvPr/>
        </p:nvSpPr>
        <p:spPr>
          <a:xfrm>
            <a:off x="1647275" y="1966075"/>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Sprint Backlog</a:t>
            </a:r>
            <a:endParaRPr b="1" i="0" sz="1400" u="none" cap="none" strike="noStrike">
              <a:solidFill>
                <a:srgbClr val="000000"/>
              </a:solidFill>
              <a:latin typeface="Arial"/>
              <a:ea typeface="Arial"/>
              <a:cs typeface="Arial"/>
              <a:sym typeface="Arial"/>
            </a:endParaRPr>
          </a:p>
        </p:txBody>
      </p:sp>
      <p:sp>
        <p:nvSpPr>
          <p:cNvPr id="248" name="Google Shape;248;g2f4b472474a_1_52"/>
          <p:cNvSpPr/>
          <p:nvPr/>
        </p:nvSpPr>
        <p:spPr>
          <a:xfrm>
            <a:off x="4938400" y="1966063"/>
            <a:ext cx="2594100" cy="11127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Scrum Board</a:t>
            </a:r>
            <a:endParaRPr b="1" i="0" sz="1400" u="none" cap="none" strike="noStrike">
              <a:solidFill>
                <a:srgbClr val="000000"/>
              </a:solidFill>
              <a:latin typeface="Arial"/>
              <a:ea typeface="Arial"/>
              <a:cs typeface="Arial"/>
              <a:sym typeface="Arial"/>
            </a:endParaRPr>
          </a:p>
        </p:txBody>
      </p:sp>
      <p:sp>
        <p:nvSpPr>
          <p:cNvPr id="249" name="Google Shape;249;g2f4b472474a_1_52"/>
          <p:cNvSpPr/>
          <p:nvPr/>
        </p:nvSpPr>
        <p:spPr>
          <a:xfrm>
            <a:off x="8229525" y="198359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Minutas de reunión</a:t>
            </a:r>
            <a:endParaRPr b="1" i="0" sz="1400" u="none" cap="none" strike="noStrike">
              <a:solidFill>
                <a:srgbClr val="000000"/>
              </a:solidFill>
              <a:latin typeface="Arial"/>
              <a:ea typeface="Arial"/>
              <a:cs typeface="Arial"/>
              <a:sym typeface="Arial"/>
            </a:endParaRPr>
          </a:p>
        </p:txBody>
      </p:sp>
      <p:sp>
        <p:nvSpPr>
          <p:cNvPr id="250" name="Google Shape;250;g2f4b472474a_1_52"/>
          <p:cNvSpPr/>
          <p:nvPr/>
        </p:nvSpPr>
        <p:spPr>
          <a:xfrm>
            <a:off x="1713438" y="3676950"/>
            <a:ext cx="2594100" cy="11127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Impediment Log</a:t>
            </a:r>
            <a:endParaRPr b="1" i="0" sz="1400" u="none" cap="none" strike="noStrike">
              <a:solidFill>
                <a:srgbClr val="000000"/>
              </a:solidFill>
              <a:latin typeface="Arial"/>
              <a:ea typeface="Arial"/>
              <a:cs typeface="Arial"/>
              <a:sym typeface="Arial"/>
            </a:endParaRPr>
          </a:p>
        </p:txBody>
      </p:sp>
      <p:sp>
        <p:nvSpPr>
          <p:cNvPr id="251" name="Google Shape;251;g2f4b472474a_1_52"/>
          <p:cNvSpPr/>
          <p:nvPr/>
        </p:nvSpPr>
        <p:spPr>
          <a:xfrm>
            <a:off x="4938400" y="3676950"/>
            <a:ext cx="27180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Acta de Sprint Review</a:t>
            </a:r>
            <a:endParaRPr b="1" i="0" sz="1400" u="none" cap="none" strike="noStrike">
              <a:solidFill>
                <a:srgbClr val="000000"/>
              </a:solidFill>
              <a:latin typeface="Arial"/>
              <a:ea typeface="Arial"/>
              <a:cs typeface="Arial"/>
              <a:sym typeface="Arial"/>
            </a:endParaRPr>
          </a:p>
        </p:txBody>
      </p:sp>
      <p:sp>
        <p:nvSpPr>
          <p:cNvPr id="252" name="Google Shape;252;g2f4b472474a_1_52"/>
          <p:cNvSpPr/>
          <p:nvPr/>
        </p:nvSpPr>
        <p:spPr>
          <a:xfrm>
            <a:off x="8200875" y="3644100"/>
            <a:ext cx="2651400" cy="11784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Acta de Sprint Retrospective</a:t>
            </a:r>
            <a:endParaRPr b="1" i="0" sz="1400" u="none" cap="none" strike="noStrike">
              <a:solidFill>
                <a:srgbClr val="000000"/>
              </a:solidFill>
              <a:latin typeface="Arial"/>
              <a:ea typeface="Arial"/>
              <a:cs typeface="Arial"/>
              <a:sym typeface="Arial"/>
            </a:endParaRPr>
          </a:p>
        </p:txBody>
      </p:sp>
      <p:sp>
        <p:nvSpPr>
          <p:cNvPr id="253" name="Google Shape;253;g2f4b472474a_1_52"/>
          <p:cNvSpPr/>
          <p:nvPr/>
        </p:nvSpPr>
        <p:spPr>
          <a:xfrm>
            <a:off x="3224200" y="5183250"/>
            <a:ext cx="27180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Burndown Chart</a:t>
            </a:r>
            <a:endParaRPr b="1" i="0" sz="1400" u="none" cap="none" strike="noStrike">
              <a:solidFill>
                <a:srgbClr val="000000"/>
              </a:solidFill>
              <a:latin typeface="Arial"/>
              <a:ea typeface="Arial"/>
              <a:cs typeface="Arial"/>
              <a:sym typeface="Arial"/>
            </a:endParaRPr>
          </a:p>
        </p:txBody>
      </p:sp>
      <p:sp>
        <p:nvSpPr>
          <p:cNvPr id="254" name="Google Shape;254;g2f4b472474a_1_52"/>
          <p:cNvSpPr/>
          <p:nvPr/>
        </p:nvSpPr>
        <p:spPr>
          <a:xfrm>
            <a:off x="6543900" y="5150400"/>
            <a:ext cx="2651400" cy="11784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Incremento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f4b472474a_1_61"/>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g2f4b472474a_1_61"/>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62" name="Google Shape;262;g2f4b472474a_1_61"/>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ÉPICAS</a:t>
            </a:r>
            <a:endParaRPr/>
          </a:p>
          <a:p>
            <a:pPr indent="0" lvl="0" marL="0" rtl="0" algn="ctr">
              <a:lnSpc>
                <a:spcPct val="90000"/>
              </a:lnSpc>
              <a:spcBef>
                <a:spcPts val="1000"/>
              </a:spcBef>
              <a:spcAft>
                <a:spcPts val="0"/>
              </a:spcAft>
              <a:buSzPts val="3200"/>
              <a:buNone/>
            </a:pPr>
            <a:r>
              <a:t/>
            </a:r>
            <a:endParaRPr/>
          </a:p>
        </p:txBody>
      </p:sp>
      <p:pic>
        <p:nvPicPr>
          <p:cNvPr id="263" name="Google Shape;263;g2f4b472474a_1_61"/>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264" name="Google Shape;264;g2f4b472474a_1_61"/>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265" name="Google Shape;265;g2f4b472474a_1_61"/>
          <p:cNvSpPr/>
          <p:nvPr/>
        </p:nvSpPr>
        <p:spPr>
          <a:xfrm>
            <a:off x="3546375" y="1160750"/>
            <a:ext cx="5276400" cy="1366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Atender de manera clara, amigable y oportuna las preguntas frecuentes de los colaboradores</a:t>
            </a:r>
            <a:endParaRPr b="1" i="0" sz="1600" u="none" cap="none" strike="noStrike">
              <a:solidFill>
                <a:srgbClr val="000000"/>
              </a:solidFill>
              <a:latin typeface="Arial"/>
              <a:ea typeface="Arial"/>
              <a:cs typeface="Arial"/>
              <a:sym typeface="Arial"/>
            </a:endParaRPr>
          </a:p>
        </p:txBody>
      </p:sp>
      <p:sp>
        <p:nvSpPr>
          <p:cNvPr id="266" name="Google Shape;266;g2f4b472474a_1_61"/>
          <p:cNvSpPr/>
          <p:nvPr/>
        </p:nvSpPr>
        <p:spPr>
          <a:xfrm>
            <a:off x="3546375" y="2882125"/>
            <a:ext cx="5276400" cy="1366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Disminuir el tiempo que dedica el equipo de RRHH en responder preguntas recurrentes</a:t>
            </a:r>
            <a:endParaRPr b="1" i="0" sz="1600" u="none" cap="none" strike="noStrike">
              <a:solidFill>
                <a:srgbClr val="000000"/>
              </a:solidFill>
              <a:latin typeface="Arial"/>
              <a:ea typeface="Arial"/>
              <a:cs typeface="Arial"/>
              <a:sym typeface="Arial"/>
            </a:endParaRPr>
          </a:p>
        </p:txBody>
      </p:sp>
      <p:sp>
        <p:nvSpPr>
          <p:cNvPr id="267" name="Google Shape;267;g2f4b472474a_1_61"/>
          <p:cNvSpPr/>
          <p:nvPr/>
        </p:nvSpPr>
        <p:spPr>
          <a:xfrm>
            <a:off x="3546375" y="4603500"/>
            <a:ext cx="5276400" cy="1366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Medir la cantidad de interacciones de los usuarios con la solución</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f4b472474a_1_70"/>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 name="Google Shape;274;g2f4b472474a_1_70"/>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75" name="Google Shape;275;g2f4b472474a_1_70"/>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PRODUCT BACKLOG</a:t>
            </a:r>
            <a:endParaRPr/>
          </a:p>
          <a:p>
            <a:pPr indent="0" lvl="0" marL="0" rtl="0" algn="ctr">
              <a:lnSpc>
                <a:spcPct val="90000"/>
              </a:lnSpc>
              <a:spcBef>
                <a:spcPts val="1000"/>
              </a:spcBef>
              <a:spcAft>
                <a:spcPts val="0"/>
              </a:spcAft>
              <a:buSzPts val="3200"/>
              <a:buNone/>
            </a:pPr>
            <a:r>
              <a:t/>
            </a:r>
            <a:endParaRPr/>
          </a:p>
        </p:txBody>
      </p:sp>
      <p:pic>
        <p:nvPicPr>
          <p:cNvPr id="276" name="Google Shape;276;g2f4b472474a_1_70"/>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277" name="Google Shape;277;g2f4b472474a_1_70"/>
          <p:cNvPicPr preferRelativeResize="0"/>
          <p:nvPr/>
        </p:nvPicPr>
        <p:blipFill>
          <a:blip r:embed="rId5">
            <a:alphaModFix/>
          </a:blip>
          <a:stretch>
            <a:fillRect/>
          </a:stretch>
        </p:blipFill>
        <p:spPr>
          <a:xfrm>
            <a:off x="1336450" y="1117450"/>
            <a:ext cx="10657576" cy="462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f4b472474a_1_79"/>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g2f4b472474a_1_79"/>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85" name="Google Shape;285;g2f4b472474a_1_79"/>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CARTA GANTT</a:t>
            </a:r>
            <a:endParaRPr/>
          </a:p>
          <a:p>
            <a:pPr indent="0" lvl="0" marL="0" rtl="0" algn="ctr">
              <a:lnSpc>
                <a:spcPct val="90000"/>
              </a:lnSpc>
              <a:spcBef>
                <a:spcPts val="1000"/>
              </a:spcBef>
              <a:spcAft>
                <a:spcPts val="0"/>
              </a:spcAft>
              <a:buSzPts val="3200"/>
              <a:buNone/>
            </a:pPr>
            <a:r>
              <a:t/>
            </a:r>
            <a:endParaRPr/>
          </a:p>
        </p:txBody>
      </p:sp>
      <p:pic>
        <p:nvPicPr>
          <p:cNvPr id="286" name="Google Shape;286;g2f4b472474a_1_79"/>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287" name="Google Shape;287;g2f4b472474a_1_79"/>
          <p:cNvPicPr preferRelativeResize="0"/>
          <p:nvPr/>
        </p:nvPicPr>
        <p:blipFill>
          <a:blip r:embed="rId5">
            <a:alphaModFix/>
          </a:blip>
          <a:stretch>
            <a:fillRect/>
          </a:stretch>
        </p:blipFill>
        <p:spPr>
          <a:xfrm>
            <a:off x="1458100" y="405850"/>
            <a:ext cx="6744176" cy="6310225"/>
          </a:xfrm>
          <a:prstGeom prst="rect">
            <a:avLst/>
          </a:prstGeom>
          <a:noFill/>
          <a:ln>
            <a:noFill/>
          </a:ln>
        </p:spPr>
      </p:pic>
      <p:sp>
        <p:nvSpPr>
          <p:cNvPr id="288" name="Google Shape;288;g2f4b472474a_1_79"/>
          <p:cNvSpPr/>
          <p:nvPr/>
        </p:nvSpPr>
        <p:spPr>
          <a:xfrm>
            <a:off x="5286100" y="3523750"/>
            <a:ext cx="734100" cy="110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0871a23932_0_34"/>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g30871a23932_0_34"/>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296" name="Google Shape;296;g30871a23932_0_34"/>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TABLERO KANBAN - TRELLO</a:t>
            </a:r>
            <a:endParaRPr/>
          </a:p>
          <a:p>
            <a:pPr indent="0" lvl="0" marL="0" rtl="0" algn="ctr">
              <a:lnSpc>
                <a:spcPct val="90000"/>
              </a:lnSpc>
              <a:spcBef>
                <a:spcPts val="1000"/>
              </a:spcBef>
              <a:spcAft>
                <a:spcPts val="0"/>
              </a:spcAft>
              <a:buSzPts val="3200"/>
              <a:buNone/>
            </a:pPr>
            <a:r>
              <a:t/>
            </a:r>
            <a:endParaRPr/>
          </a:p>
        </p:txBody>
      </p:sp>
      <p:pic>
        <p:nvPicPr>
          <p:cNvPr id="297" name="Google Shape;297;g30871a23932_0_34"/>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298" name="Google Shape;298;g30871a23932_0_34"/>
          <p:cNvPicPr preferRelativeResize="0"/>
          <p:nvPr/>
        </p:nvPicPr>
        <p:blipFill>
          <a:blip r:embed="rId5">
            <a:alphaModFix/>
          </a:blip>
          <a:stretch>
            <a:fillRect/>
          </a:stretch>
        </p:blipFill>
        <p:spPr>
          <a:xfrm>
            <a:off x="2796774" y="946650"/>
            <a:ext cx="7307038" cy="5677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f4b472474a_1_88"/>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5" name="Google Shape;305;g2f4b472474a_1_88"/>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06" name="Google Shape;306;g2f4b472474a_1_88"/>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0 - PREPARACIÓN DE ENTORNO</a:t>
            </a:r>
            <a:endParaRPr/>
          </a:p>
          <a:p>
            <a:pPr indent="0" lvl="0" marL="0" rtl="0" algn="ctr">
              <a:lnSpc>
                <a:spcPct val="90000"/>
              </a:lnSpc>
              <a:spcBef>
                <a:spcPts val="1000"/>
              </a:spcBef>
              <a:spcAft>
                <a:spcPts val="0"/>
              </a:spcAft>
              <a:buSzPts val="3200"/>
              <a:buNone/>
            </a:pPr>
            <a:r>
              <a:t/>
            </a:r>
            <a:endParaRPr/>
          </a:p>
        </p:txBody>
      </p:sp>
      <p:pic>
        <p:nvPicPr>
          <p:cNvPr id="307" name="Google Shape;307;g2f4b472474a_1_88"/>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08" name="Google Shape;308;g2f4b472474a_1_88"/>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309" name="Google Shape;309;g2f4b472474a_1_88"/>
          <p:cNvSpPr txBox="1"/>
          <p:nvPr/>
        </p:nvSpPr>
        <p:spPr>
          <a:xfrm>
            <a:off x="1672750" y="1586700"/>
            <a:ext cx="10325100" cy="184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Duración: 1 Semana</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Evidencias: Documentación Scrum definida</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Descripción: Preparación y configuración de entorno de trabajo, junto a la obtención de las plantillas de documentación mencionadas como evidencias anteriormente.</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
        <p:nvSpPr>
          <p:cNvPr id="310" name="Google Shape;310;g2f4b472474a_1_88"/>
          <p:cNvSpPr/>
          <p:nvPr/>
        </p:nvSpPr>
        <p:spPr>
          <a:xfrm>
            <a:off x="1833925" y="371220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Obtención de licencias</a:t>
            </a:r>
            <a:endParaRPr b="1" i="0" sz="1400" u="none" cap="none" strike="noStrike">
              <a:solidFill>
                <a:srgbClr val="000000"/>
              </a:solidFill>
              <a:latin typeface="Arial"/>
              <a:ea typeface="Arial"/>
              <a:cs typeface="Arial"/>
              <a:sym typeface="Arial"/>
            </a:endParaRPr>
          </a:p>
        </p:txBody>
      </p:sp>
      <p:sp>
        <p:nvSpPr>
          <p:cNvPr id="311" name="Google Shape;311;g2f4b472474a_1_88"/>
          <p:cNvSpPr/>
          <p:nvPr/>
        </p:nvSpPr>
        <p:spPr>
          <a:xfrm>
            <a:off x="4928175" y="3712200"/>
            <a:ext cx="2594100" cy="11127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Generación de Trello</a:t>
            </a:r>
            <a:endParaRPr b="1" i="0" sz="1400" u="none" cap="none" strike="noStrike">
              <a:solidFill>
                <a:srgbClr val="000000"/>
              </a:solidFill>
              <a:latin typeface="Arial"/>
              <a:ea typeface="Arial"/>
              <a:cs typeface="Arial"/>
              <a:sym typeface="Arial"/>
            </a:endParaRPr>
          </a:p>
        </p:txBody>
      </p:sp>
      <p:sp>
        <p:nvSpPr>
          <p:cNvPr id="312" name="Google Shape;312;g2f4b472474a_1_88"/>
          <p:cNvSpPr/>
          <p:nvPr/>
        </p:nvSpPr>
        <p:spPr>
          <a:xfrm>
            <a:off x="8022425" y="371220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Plantillas de documentación</a:t>
            </a:r>
            <a:endParaRPr b="1" i="0" sz="1400" u="none" cap="none" strike="noStrike">
              <a:solidFill>
                <a:srgbClr val="000000"/>
              </a:solidFill>
              <a:latin typeface="Arial"/>
              <a:ea typeface="Arial"/>
              <a:cs typeface="Arial"/>
              <a:sym typeface="Arial"/>
            </a:endParaRPr>
          </a:p>
        </p:txBody>
      </p:sp>
      <p:sp>
        <p:nvSpPr>
          <p:cNvPr id="313" name="Google Shape;313;g2f4b472474a_1_88"/>
          <p:cNvSpPr/>
          <p:nvPr/>
        </p:nvSpPr>
        <p:spPr>
          <a:xfrm>
            <a:off x="3300125" y="5167875"/>
            <a:ext cx="2594100" cy="11127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Reunión con interesados</a:t>
            </a:r>
            <a:endParaRPr b="1" i="0" sz="1400" u="none" cap="none" strike="noStrike">
              <a:solidFill>
                <a:srgbClr val="000000"/>
              </a:solidFill>
              <a:latin typeface="Arial"/>
              <a:ea typeface="Arial"/>
              <a:cs typeface="Arial"/>
              <a:sym typeface="Arial"/>
            </a:endParaRPr>
          </a:p>
        </p:txBody>
      </p:sp>
      <p:sp>
        <p:nvSpPr>
          <p:cNvPr id="314" name="Google Shape;314;g2f4b472474a_1_88"/>
          <p:cNvSpPr/>
          <p:nvPr/>
        </p:nvSpPr>
        <p:spPr>
          <a:xfrm>
            <a:off x="6580525" y="5167875"/>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Creación de entorno de trabajo</a:t>
            </a:r>
            <a:endParaRPr b="1" i="0" sz="1400" u="none" cap="none" strike="noStrike">
              <a:solidFill>
                <a:srgbClr val="000000"/>
              </a:solidFill>
              <a:latin typeface="Arial"/>
              <a:ea typeface="Arial"/>
              <a:cs typeface="Arial"/>
              <a:sym typeface="Arial"/>
            </a:endParaRPr>
          </a:p>
        </p:txBody>
      </p:sp>
      <p:sp>
        <p:nvSpPr>
          <p:cNvPr id="315" name="Google Shape;315;g2f4b472474a_1_88"/>
          <p:cNvSpPr txBox="1"/>
          <p:nvPr/>
        </p:nvSpPr>
        <p:spPr>
          <a:xfrm>
            <a:off x="5103800" y="3182300"/>
            <a:ext cx="24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2"/>
                </a:solidFill>
                <a:latin typeface="Arial"/>
                <a:ea typeface="Arial"/>
                <a:cs typeface="Arial"/>
                <a:sym typeface="Arial"/>
              </a:rPr>
              <a:t>Tareas relevantes</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0871a23932_0_46"/>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g30871a23932_0_4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106" name="Google Shape;106;g30871a23932_0_46"/>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TABLA DE CONTENIDOS</a:t>
            </a:r>
            <a:endParaRPr/>
          </a:p>
        </p:txBody>
      </p:sp>
      <p:pic>
        <p:nvPicPr>
          <p:cNvPr id="107" name="Google Shape;107;g30871a23932_0_4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graphicFrame>
        <p:nvGraphicFramePr>
          <p:cNvPr id="108" name="Google Shape;108;g30871a23932_0_46"/>
          <p:cNvGraphicFramePr/>
          <p:nvPr/>
        </p:nvGraphicFramePr>
        <p:xfrm>
          <a:off x="2960250" y="1482625"/>
          <a:ext cx="3000000" cy="3000000"/>
        </p:xfrm>
        <a:graphic>
          <a:graphicData uri="http://schemas.openxmlformats.org/drawingml/2006/table">
            <a:tbl>
              <a:tblPr>
                <a:noFill/>
                <a:tableStyleId>{23CACFF9-D657-4AA8-9EDD-5CDE3DF16632}</a:tableStyleId>
              </a:tblPr>
              <a:tblGrid>
                <a:gridCol w="852250"/>
                <a:gridCol w="2662000"/>
              </a:tblGrid>
              <a:tr h="453500">
                <a:tc>
                  <a:txBody>
                    <a:bodyPr/>
                    <a:lstStyle/>
                    <a:p>
                      <a:pPr indent="0" lvl="0" marL="0" rtl="0" algn="l">
                        <a:spcBef>
                          <a:spcPts val="0"/>
                        </a:spcBef>
                        <a:spcAft>
                          <a:spcPts val="0"/>
                        </a:spcAft>
                        <a:buNone/>
                      </a:pPr>
                      <a:r>
                        <a:rPr lang="es-MX"/>
                        <a:t>01.</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Contexto</a:t>
                      </a:r>
                      <a:endParaRPr/>
                    </a:p>
                  </a:txBody>
                  <a:tcPr marT="91425" marB="91425" marR="91425" marL="91425"/>
                </a:tc>
              </a:tr>
              <a:tr h="453500">
                <a:tc>
                  <a:txBody>
                    <a:bodyPr/>
                    <a:lstStyle/>
                    <a:p>
                      <a:pPr indent="0" lvl="0" marL="0" rtl="0" algn="l">
                        <a:spcBef>
                          <a:spcPts val="0"/>
                        </a:spcBef>
                        <a:spcAft>
                          <a:spcPts val="0"/>
                        </a:spcAft>
                        <a:buNone/>
                      </a:pPr>
                      <a:r>
                        <a:rPr lang="es-MX"/>
                        <a:t>02.</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Problema</a:t>
                      </a:r>
                      <a:endParaRPr/>
                    </a:p>
                  </a:txBody>
                  <a:tcPr marT="91425" marB="91425" marR="91425" marL="91425"/>
                </a:tc>
              </a:tr>
              <a:tr h="453500">
                <a:tc>
                  <a:txBody>
                    <a:bodyPr/>
                    <a:lstStyle/>
                    <a:p>
                      <a:pPr indent="0" lvl="0" marL="0" rtl="0" algn="l">
                        <a:spcBef>
                          <a:spcPts val="0"/>
                        </a:spcBef>
                        <a:spcAft>
                          <a:spcPts val="0"/>
                        </a:spcAft>
                        <a:buNone/>
                      </a:pPr>
                      <a:r>
                        <a:rPr lang="es-MX"/>
                        <a:t>03.</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Diagrama de proceso</a:t>
                      </a:r>
                      <a:endParaRPr/>
                    </a:p>
                  </a:txBody>
                  <a:tcPr marT="91425" marB="91425" marR="91425" marL="91425"/>
                </a:tc>
              </a:tr>
              <a:tr h="453500">
                <a:tc>
                  <a:txBody>
                    <a:bodyPr/>
                    <a:lstStyle/>
                    <a:p>
                      <a:pPr indent="0" lvl="0" marL="0" rtl="0" algn="l">
                        <a:spcBef>
                          <a:spcPts val="0"/>
                        </a:spcBef>
                        <a:spcAft>
                          <a:spcPts val="0"/>
                        </a:spcAft>
                        <a:buNone/>
                      </a:pPr>
                      <a:r>
                        <a:rPr lang="es-MX"/>
                        <a:t>04.</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Necesidad</a:t>
                      </a:r>
                      <a:endParaRPr/>
                    </a:p>
                  </a:txBody>
                  <a:tcPr marT="91425" marB="91425" marR="91425" marL="91425"/>
                </a:tc>
              </a:tr>
              <a:tr h="453500">
                <a:tc>
                  <a:txBody>
                    <a:bodyPr/>
                    <a:lstStyle/>
                    <a:p>
                      <a:pPr indent="0" lvl="0" marL="0" rtl="0" algn="l">
                        <a:spcBef>
                          <a:spcPts val="0"/>
                        </a:spcBef>
                        <a:spcAft>
                          <a:spcPts val="0"/>
                        </a:spcAft>
                        <a:buNone/>
                      </a:pPr>
                      <a:r>
                        <a:rPr lang="es-MX"/>
                        <a:t>05.</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Solución</a:t>
                      </a:r>
                      <a:endParaRPr/>
                    </a:p>
                  </a:txBody>
                  <a:tcPr marT="91425" marB="91425" marR="91425" marL="91425"/>
                </a:tc>
              </a:tr>
              <a:tr h="453500">
                <a:tc>
                  <a:txBody>
                    <a:bodyPr/>
                    <a:lstStyle/>
                    <a:p>
                      <a:pPr indent="0" lvl="0" marL="0" rtl="0" algn="l">
                        <a:spcBef>
                          <a:spcPts val="0"/>
                        </a:spcBef>
                        <a:spcAft>
                          <a:spcPts val="0"/>
                        </a:spcAft>
                        <a:buNone/>
                      </a:pPr>
                      <a:r>
                        <a:rPr lang="es-MX"/>
                        <a:t>06.</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Arquitectura</a:t>
                      </a:r>
                      <a:endParaRPr/>
                    </a:p>
                  </a:txBody>
                  <a:tcPr marT="91425" marB="91425" marR="91425" marL="91425"/>
                </a:tc>
              </a:tr>
              <a:tr h="453500">
                <a:tc>
                  <a:txBody>
                    <a:bodyPr/>
                    <a:lstStyle/>
                    <a:p>
                      <a:pPr indent="0" lvl="0" marL="0" rtl="0" algn="l">
                        <a:spcBef>
                          <a:spcPts val="0"/>
                        </a:spcBef>
                        <a:spcAft>
                          <a:spcPts val="0"/>
                        </a:spcAft>
                        <a:buNone/>
                      </a:pPr>
                      <a:r>
                        <a:rPr lang="es-MX"/>
                        <a:t>07.</a:t>
                      </a:r>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s-MX">
                          <a:solidFill>
                            <a:schemeClr val="dk1"/>
                          </a:solidFill>
                        </a:rPr>
                        <a:t>Herramientas</a:t>
                      </a:r>
                      <a:endParaRPr/>
                    </a:p>
                  </a:txBody>
                  <a:tcPr marT="91425" marB="91425" marR="91425" marL="91425"/>
                </a:tc>
              </a:tr>
              <a:tr h="453500">
                <a:tc>
                  <a:txBody>
                    <a:bodyPr/>
                    <a:lstStyle/>
                    <a:p>
                      <a:pPr indent="0" lvl="0" marL="0" rtl="0" algn="l">
                        <a:spcBef>
                          <a:spcPts val="0"/>
                        </a:spcBef>
                        <a:spcAft>
                          <a:spcPts val="0"/>
                        </a:spcAft>
                        <a:buNone/>
                      </a:pPr>
                      <a:r>
                        <a:rPr lang="es-MX"/>
                        <a:t>08.</a:t>
                      </a:r>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s-MX">
                          <a:solidFill>
                            <a:schemeClr val="dk1"/>
                          </a:solidFill>
                        </a:rPr>
                        <a:t>Modelo de datos</a:t>
                      </a:r>
                      <a:endParaRPr>
                        <a:solidFill>
                          <a:schemeClr val="dk1"/>
                        </a:solidFill>
                      </a:endParaRPr>
                    </a:p>
                  </a:txBody>
                  <a:tcPr marT="91425" marB="91425" marR="91425" marL="91425"/>
                </a:tc>
              </a:tr>
              <a:tr h="453500">
                <a:tc>
                  <a:txBody>
                    <a:bodyPr/>
                    <a:lstStyle/>
                    <a:p>
                      <a:pPr indent="0" lvl="0" marL="0" rtl="0" algn="l">
                        <a:spcBef>
                          <a:spcPts val="0"/>
                        </a:spcBef>
                        <a:spcAft>
                          <a:spcPts val="0"/>
                        </a:spcAft>
                        <a:buNone/>
                      </a:pPr>
                      <a:r>
                        <a:rPr lang="es-MX"/>
                        <a:t>09.</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solidFill>
                            <a:schemeClr val="dk1"/>
                          </a:solidFill>
                        </a:rPr>
                        <a:t>Metodología</a:t>
                      </a:r>
                      <a:endParaRPr>
                        <a:solidFill>
                          <a:schemeClr val="dk1"/>
                        </a:solidFill>
                      </a:endParaRPr>
                    </a:p>
                  </a:txBody>
                  <a:tcPr marT="91425" marB="91425" marR="91425" marL="91425"/>
                </a:tc>
              </a:tr>
            </a:tbl>
          </a:graphicData>
        </a:graphic>
      </p:graphicFrame>
      <p:graphicFrame>
        <p:nvGraphicFramePr>
          <p:cNvPr id="109" name="Google Shape;109;g30871a23932_0_46"/>
          <p:cNvGraphicFramePr/>
          <p:nvPr/>
        </p:nvGraphicFramePr>
        <p:xfrm>
          <a:off x="7176750" y="1482625"/>
          <a:ext cx="3000000" cy="3000000"/>
        </p:xfrm>
        <a:graphic>
          <a:graphicData uri="http://schemas.openxmlformats.org/drawingml/2006/table">
            <a:tbl>
              <a:tblPr>
                <a:noFill/>
                <a:tableStyleId>{23CACFF9-D657-4AA8-9EDD-5CDE3DF16632}</a:tableStyleId>
              </a:tblPr>
              <a:tblGrid>
                <a:gridCol w="824675"/>
                <a:gridCol w="2575875"/>
              </a:tblGrid>
              <a:tr h="453500">
                <a:tc>
                  <a:txBody>
                    <a:bodyPr/>
                    <a:lstStyle/>
                    <a:p>
                      <a:pPr indent="0" lvl="0" marL="0" rtl="0" algn="l">
                        <a:spcBef>
                          <a:spcPts val="0"/>
                        </a:spcBef>
                        <a:spcAft>
                          <a:spcPts val="0"/>
                        </a:spcAft>
                        <a:buNone/>
                      </a:pPr>
                      <a:r>
                        <a:rPr lang="es-MX"/>
                        <a:t>10.</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Roles</a:t>
                      </a:r>
                      <a:endParaRPr/>
                    </a:p>
                  </a:txBody>
                  <a:tcPr marT="91425" marB="91425" marR="91425" marL="91425"/>
                </a:tc>
              </a:tr>
              <a:tr h="453500">
                <a:tc>
                  <a:txBody>
                    <a:bodyPr/>
                    <a:lstStyle/>
                    <a:p>
                      <a:pPr indent="0" lvl="0" marL="0" rtl="0" algn="l">
                        <a:spcBef>
                          <a:spcPts val="0"/>
                        </a:spcBef>
                        <a:spcAft>
                          <a:spcPts val="0"/>
                        </a:spcAft>
                        <a:buNone/>
                      </a:pPr>
                      <a:r>
                        <a:rPr lang="es-MX"/>
                        <a:t>11.</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Evidencias</a:t>
                      </a:r>
                      <a:endParaRPr/>
                    </a:p>
                  </a:txBody>
                  <a:tcPr marT="91425" marB="91425" marR="91425" marL="91425"/>
                </a:tc>
              </a:tr>
              <a:tr h="453500">
                <a:tc>
                  <a:txBody>
                    <a:bodyPr/>
                    <a:lstStyle/>
                    <a:p>
                      <a:pPr indent="0" lvl="0" marL="0" rtl="0" algn="l">
                        <a:spcBef>
                          <a:spcPts val="0"/>
                        </a:spcBef>
                        <a:spcAft>
                          <a:spcPts val="0"/>
                        </a:spcAft>
                        <a:buNone/>
                      </a:pPr>
                      <a:r>
                        <a:rPr lang="es-MX"/>
                        <a:t>12.</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Épicas</a:t>
                      </a:r>
                      <a:endParaRPr/>
                    </a:p>
                  </a:txBody>
                  <a:tcPr marT="91425" marB="91425" marR="91425" marL="91425"/>
                </a:tc>
              </a:tr>
              <a:tr h="453500">
                <a:tc>
                  <a:txBody>
                    <a:bodyPr/>
                    <a:lstStyle/>
                    <a:p>
                      <a:pPr indent="0" lvl="0" marL="0" rtl="0" algn="l">
                        <a:spcBef>
                          <a:spcPts val="0"/>
                        </a:spcBef>
                        <a:spcAft>
                          <a:spcPts val="0"/>
                        </a:spcAft>
                        <a:buNone/>
                      </a:pPr>
                      <a:r>
                        <a:rPr lang="es-MX"/>
                        <a:t>13.</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Product Backlog</a:t>
                      </a:r>
                      <a:endParaRPr/>
                    </a:p>
                  </a:txBody>
                  <a:tcPr marT="91425" marB="91425" marR="91425" marL="91425"/>
                </a:tc>
              </a:tr>
              <a:tr h="453500">
                <a:tc>
                  <a:txBody>
                    <a:bodyPr/>
                    <a:lstStyle/>
                    <a:p>
                      <a:pPr indent="0" lvl="0" marL="0" rtl="0" algn="l">
                        <a:spcBef>
                          <a:spcPts val="0"/>
                        </a:spcBef>
                        <a:spcAft>
                          <a:spcPts val="0"/>
                        </a:spcAft>
                        <a:buNone/>
                      </a:pPr>
                      <a:r>
                        <a:rPr lang="es-MX"/>
                        <a:t>14.</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Carta Gantt</a:t>
                      </a:r>
                      <a:endParaRPr/>
                    </a:p>
                  </a:txBody>
                  <a:tcPr marT="91425" marB="91425" marR="91425" marL="91425"/>
                </a:tc>
              </a:tr>
              <a:tr h="453500">
                <a:tc>
                  <a:txBody>
                    <a:bodyPr/>
                    <a:lstStyle/>
                    <a:p>
                      <a:pPr indent="0" lvl="0" marL="0" rtl="0" algn="l">
                        <a:spcBef>
                          <a:spcPts val="0"/>
                        </a:spcBef>
                        <a:spcAft>
                          <a:spcPts val="0"/>
                        </a:spcAft>
                        <a:buNone/>
                      </a:pPr>
                      <a:r>
                        <a:rPr lang="es-MX"/>
                        <a:t>15.</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Tablero Kanban</a:t>
                      </a:r>
                      <a:endParaRPr/>
                    </a:p>
                  </a:txBody>
                  <a:tcPr marT="91425" marB="91425" marR="91425" marL="91425"/>
                </a:tc>
              </a:tr>
              <a:tr h="453500">
                <a:tc>
                  <a:txBody>
                    <a:bodyPr/>
                    <a:lstStyle/>
                    <a:p>
                      <a:pPr indent="0" lvl="0" marL="0" rtl="0" algn="l">
                        <a:spcBef>
                          <a:spcPts val="0"/>
                        </a:spcBef>
                        <a:spcAft>
                          <a:spcPts val="0"/>
                        </a:spcAft>
                        <a:buNone/>
                      </a:pPr>
                      <a:r>
                        <a:rPr lang="es-MX"/>
                        <a:t>16.</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Sprints</a:t>
                      </a:r>
                      <a:endParaRPr/>
                    </a:p>
                  </a:txBody>
                  <a:tcPr marT="91425" marB="91425" marR="91425" marL="91425"/>
                </a:tc>
              </a:tr>
              <a:tr h="453500">
                <a:tc>
                  <a:txBody>
                    <a:bodyPr/>
                    <a:lstStyle/>
                    <a:p>
                      <a:pPr indent="0" lvl="0" marL="0" rtl="0" algn="l">
                        <a:spcBef>
                          <a:spcPts val="0"/>
                        </a:spcBef>
                        <a:spcAft>
                          <a:spcPts val="0"/>
                        </a:spcAft>
                        <a:buNone/>
                      </a:pPr>
                      <a:r>
                        <a:rPr lang="es-MX"/>
                        <a:t>17.</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Demostración</a:t>
                      </a:r>
                      <a:endParaRPr/>
                    </a:p>
                  </a:txBody>
                  <a:tcPr marT="91425" marB="91425" marR="91425" marL="91425"/>
                </a:tc>
              </a:tr>
              <a:tr h="453500">
                <a:tc>
                  <a:txBody>
                    <a:bodyPr/>
                    <a:lstStyle/>
                    <a:p>
                      <a:pPr indent="0" lvl="0" marL="0" rtl="0" algn="l">
                        <a:spcBef>
                          <a:spcPts val="0"/>
                        </a:spcBef>
                        <a:spcAft>
                          <a:spcPts val="0"/>
                        </a:spcAft>
                        <a:buNone/>
                      </a:pPr>
                      <a:r>
                        <a:rPr lang="es-MX"/>
                        <a:t>18.</a:t>
                      </a:r>
                      <a:endParaRPr/>
                    </a:p>
                  </a:txBody>
                  <a:tcPr marT="91425" marB="91425" marR="91425" marL="91425">
                    <a:solidFill>
                      <a:srgbClr val="FFE599"/>
                    </a:solidFill>
                  </a:tcPr>
                </a:tc>
                <a:tc>
                  <a:txBody>
                    <a:bodyPr/>
                    <a:lstStyle/>
                    <a:p>
                      <a:pPr indent="0" lvl="0" marL="0" rtl="0" algn="l">
                        <a:spcBef>
                          <a:spcPts val="0"/>
                        </a:spcBef>
                        <a:spcAft>
                          <a:spcPts val="0"/>
                        </a:spcAft>
                        <a:buNone/>
                      </a:pPr>
                      <a:r>
                        <a:rPr lang="es-MX"/>
                        <a:t>Conclusiones</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0871a23932_0_6"/>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g30871a23932_0_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23" name="Google Shape;323;g30871a23932_0_6"/>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0 - BACKLOG</a:t>
            </a:r>
            <a:endParaRPr/>
          </a:p>
          <a:p>
            <a:pPr indent="0" lvl="0" marL="0" rtl="0" algn="ctr">
              <a:lnSpc>
                <a:spcPct val="90000"/>
              </a:lnSpc>
              <a:spcBef>
                <a:spcPts val="1000"/>
              </a:spcBef>
              <a:spcAft>
                <a:spcPts val="0"/>
              </a:spcAft>
              <a:buSzPts val="3200"/>
              <a:buNone/>
            </a:pPr>
            <a:r>
              <a:t/>
            </a:r>
            <a:endParaRPr/>
          </a:p>
        </p:txBody>
      </p:sp>
      <p:pic>
        <p:nvPicPr>
          <p:cNvPr id="324" name="Google Shape;324;g30871a23932_0_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25" name="Google Shape;325;g30871a23932_0_6"/>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26" name="Google Shape;326;g30871a23932_0_6"/>
          <p:cNvPicPr preferRelativeResize="0"/>
          <p:nvPr/>
        </p:nvPicPr>
        <p:blipFill>
          <a:blip r:embed="rId5">
            <a:alphaModFix/>
          </a:blip>
          <a:stretch>
            <a:fillRect/>
          </a:stretch>
        </p:blipFill>
        <p:spPr>
          <a:xfrm>
            <a:off x="1269200" y="1689763"/>
            <a:ext cx="10742249" cy="330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0873720c03_1_0"/>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g30873720c03_1_0"/>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34" name="Google Shape;334;g30873720c03_1_0"/>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0 - BURNDOWN CHART</a:t>
            </a:r>
            <a:endParaRPr/>
          </a:p>
          <a:p>
            <a:pPr indent="0" lvl="0" marL="0" rtl="0" algn="ctr">
              <a:lnSpc>
                <a:spcPct val="90000"/>
              </a:lnSpc>
              <a:spcBef>
                <a:spcPts val="1000"/>
              </a:spcBef>
              <a:spcAft>
                <a:spcPts val="0"/>
              </a:spcAft>
              <a:buSzPts val="3200"/>
              <a:buNone/>
            </a:pPr>
            <a:r>
              <a:t/>
            </a:r>
            <a:endParaRPr/>
          </a:p>
        </p:txBody>
      </p:sp>
      <p:pic>
        <p:nvPicPr>
          <p:cNvPr id="335" name="Google Shape;335;g30873720c03_1_0"/>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36" name="Google Shape;336;g30873720c03_1_0"/>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37" name="Google Shape;337;g30873720c03_1_0" title="Gráfico"/>
          <p:cNvPicPr preferRelativeResize="0"/>
          <p:nvPr/>
        </p:nvPicPr>
        <p:blipFill>
          <a:blip r:embed="rId5">
            <a:alphaModFix/>
          </a:blip>
          <a:stretch>
            <a:fillRect/>
          </a:stretch>
        </p:blipFill>
        <p:spPr>
          <a:xfrm>
            <a:off x="2245750" y="1221875"/>
            <a:ext cx="8950550" cy="471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30873720c03_1_9"/>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4" name="Google Shape;344;g30873720c03_1_9"/>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45" name="Google Shape;345;g30873720c03_1_9"/>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0 - IMPEDIMENT LOG</a:t>
            </a:r>
            <a:endParaRPr/>
          </a:p>
          <a:p>
            <a:pPr indent="0" lvl="0" marL="0" rtl="0" algn="ctr">
              <a:lnSpc>
                <a:spcPct val="90000"/>
              </a:lnSpc>
              <a:spcBef>
                <a:spcPts val="1000"/>
              </a:spcBef>
              <a:spcAft>
                <a:spcPts val="0"/>
              </a:spcAft>
              <a:buSzPts val="3200"/>
              <a:buNone/>
            </a:pPr>
            <a:r>
              <a:t/>
            </a:r>
            <a:endParaRPr/>
          </a:p>
        </p:txBody>
      </p:sp>
      <p:pic>
        <p:nvPicPr>
          <p:cNvPr id="346" name="Google Shape;346;g30873720c03_1_9"/>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47" name="Google Shape;347;g30873720c03_1_9"/>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48" name="Google Shape;348;g30873720c03_1_9"/>
          <p:cNvPicPr preferRelativeResize="0"/>
          <p:nvPr/>
        </p:nvPicPr>
        <p:blipFill>
          <a:blip r:embed="rId5">
            <a:alphaModFix/>
          </a:blip>
          <a:stretch>
            <a:fillRect/>
          </a:stretch>
        </p:blipFill>
        <p:spPr>
          <a:xfrm>
            <a:off x="1975250" y="1098400"/>
            <a:ext cx="9604124" cy="4852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f4b472474a_1_97"/>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g2f4b472474a_1_97"/>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56" name="Google Shape;356;g2f4b472474a_1_97"/>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1 - HERRAMIENTA BASE</a:t>
            </a:r>
            <a:endParaRPr/>
          </a:p>
          <a:p>
            <a:pPr indent="0" lvl="0" marL="0" rtl="0" algn="ctr">
              <a:lnSpc>
                <a:spcPct val="90000"/>
              </a:lnSpc>
              <a:spcBef>
                <a:spcPts val="1000"/>
              </a:spcBef>
              <a:spcAft>
                <a:spcPts val="0"/>
              </a:spcAft>
              <a:buSzPts val="3200"/>
              <a:buNone/>
            </a:pPr>
            <a:r>
              <a:t/>
            </a:r>
            <a:endParaRPr/>
          </a:p>
        </p:txBody>
      </p:sp>
      <p:pic>
        <p:nvPicPr>
          <p:cNvPr id="357" name="Google Shape;357;g2f4b472474a_1_97"/>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58" name="Google Shape;358;g2f4b472474a_1_97"/>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59" name="Google Shape;359;g2f4b472474a_1_97"/>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60" name="Google Shape;360;g2f4b472474a_1_97"/>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361" name="Google Shape;361;g2f4b472474a_1_97"/>
          <p:cNvSpPr txBox="1"/>
          <p:nvPr/>
        </p:nvSpPr>
        <p:spPr>
          <a:xfrm>
            <a:off x="1672750" y="1586700"/>
            <a:ext cx="10325100" cy="184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Duración: 4 Semanas</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Evidencias: Documentación Scrum definida y avance del incremento.</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Descripción: Desarrollo de la versión inicial de la plataforma utilizando las historias de usuario para mantener la idea principal del cliente.</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
        <p:nvSpPr>
          <p:cNvPr id="362" name="Google Shape;362;g2f4b472474a_1_97"/>
          <p:cNvSpPr/>
          <p:nvPr/>
        </p:nvSpPr>
        <p:spPr>
          <a:xfrm>
            <a:off x="1957200" y="390130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Atención RRHH</a:t>
            </a:r>
            <a:endParaRPr b="1" i="0" sz="1400" u="none" cap="none" strike="noStrike">
              <a:solidFill>
                <a:srgbClr val="000000"/>
              </a:solidFill>
              <a:latin typeface="Arial"/>
              <a:ea typeface="Arial"/>
              <a:cs typeface="Arial"/>
              <a:sym typeface="Arial"/>
            </a:endParaRPr>
          </a:p>
        </p:txBody>
      </p:sp>
      <p:sp>
        <p:nvSpPr>
          <p:cNvPr id="363" name="Google Shape;363;g2f4b472474a_1_97"/>
          <p:cNvSpPr/>
          <p:nvPr/>
        </p:nvSpPr>
        <p:spPr>
          <a:xfrm>
            <a:off x="5051450" y="3901300"/>
            <a:ext cx="2594100" cy="11127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Generación de informes</a:t>
            </a:r>
            <a:endParaRPr b="1" i="0" sz="1400" u="none" cap="none" strike="noStrike">
              <a:solidFill>
                <a:srgbClr val="000000"/>
              </a:solidFill>
              <a:latin typeface="Arial"/>
              <a:ea typeface="Arial"/>
              <a:cs typeface="Arial"/>
              <a:sym typeface="Arial"/>
            </a:endParaRPr>
          </a:p>
        </p:txBody>
      </p:sp>
      <p:sp>
        <p:nvSpPr>
          <p:cNvPr id="364" name="Google Shape;364;g2f4b472474a_1_97"/>
          <p:cNvSpPr/>
          <p:nvPr/>
        </p:nvSpPr>
        <p:spPr>
          <a:xfrm>
            <a:off x="8145700" y="3901300"/>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Evaluación de atención</a:t>
            </a:r>
            <a:endParaRPr b="1" i="0" sz="1400" u="none" cap="none" strike="noStrike">
              <a:solidFill>
                <a:srgbClr val="000000"/>
              </a:solidFill>
              <a:latin typeface="Arial"/>
              <a:ea typeface="Arial"/>
              <a:cs typeface="Arial"/>
              <a:sym typeface="Arial"/>
            </a:endParaRPr>
          </a:p>
        </p:txBody>
      </p:sp>
      <p:sp>
        <p:nvSpPr>
          <p:cNvPr id="365" name="Google Shape;365;g2f4b472474a_1_97"/>
          <p:cNvSpPr/>
          <p:nvPr/>
        </p:nvSpPr>
        <p:spPr>
          <a:xfrm>
            <a:off x="3423400" y="5356975"/>
            <a:ext cx="2594100" cy="11127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Gobernanza de datos</a:t>
            </a:r>
            <a:endParaRPr b="1" i="0" sz="1400" u="none" cap="none" strike="noStrike">
              <a:solidFill>
                <a:srgbClr val="000000"/>
              </a:solidFill>
              <a:latin typeface="Arial"/>
              <a:ea typeface="Arial"/>
              <a:cs typeface="Arial"/>
              <a:sym typeface="Arial"/>
            </a:endParaRPr>
          </a:p>
        </p:txBody>
      </p:sp>
      <p:sp>
        <p:nvSpPr>
          <p:cNvPr id="366" name="Google Shape;366;g2f4b472474a_1_97"/>
          <p:cNvSpPr/>
          <p:nvPr/>
        </p:nvSpPr>
        <p:spPr>
          <a:xfrm>
            <a:off x="6703800" y="5356975"/>
            <a:ext cx="2594100" cy="1112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Atención de preguntas frequentes</a:t>
            </a:r>
            <a:endParaRPr b="1" i="0" sz="1400" u="none" cap="none" strike="noStrike">
              <a:solidFill>
                <a:srgbClr val="000000"/>
              </a:solidFill>
              <a:latin typeface="Arial"/>
              <a:ea typeface="Arial"/>
              <a:cs typeface="Arial"/>
              <a:sym typeface="Arial"/>
            </a:endParaRPr>
          </a:p>
        </p:txBody>
      </p:sp>
      <p:sp>
        <p:nvSpPr>
          <p:cNvPr id="367" name="Google Shape;367;g2f4b472474a_1_97"/>
          <p:cNvSpPr txBox="1"/>
          <p:nvPr/>
        </p:nvSpPr>
        <p:spPr>
          <a:xfrm>
            <a:off x="5103800" y="3270900"/>
            <a:ext cx="24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2"/>
                </a:solidFill>
                <a:latin typeface="Arial"/>
                <a:ea typeface="Arial"/>
                <a:cs typeface="Arial"/>
                <a:sym typeface="Arial"/>
              </a:rPr>
              <a:t>Historia de usuarios</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0873720c03_0_18"/>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g30873720c03_0_18"/>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75" name="Google Shape;375;g30873720c03_0_18"/>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1 - BACKLOG</a:t>
            </a:r>
            <a:endParaRPr/>
          </a:p>
          <a:p>
            <a:pPr indent="0" lvl="0" marL="0" rtl="0" algn="ctr">
              <a:lnSpc>
                <a:spcPct val="90000"/>
              </a:lnSpc>
              <a:spcBef>
                <a:spcPts val="1000"/>
              </a:spcBef>
              <a:spcAft>
                <a:spcPts val="0"/>
              </a:spcAft>
              <a:buSzPts val="3200"/>
              <a:buNone/>
            </a:pPr>
            <a:r>
              <a:t/>
            </a:r>
            <a:endParaRPr/>
          </a:p>
        </p:txBody>
      </p:sp>
      <p:pic>
        <p:nvPicPr>
          <p:cNvPr id="376" name="Google Shape;376;g30873720c03_0_18"/>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377" name="Google Shape;377;g30873720c03_0_18"/>
          <p:cNvPicPr preferRelativeResize="0"/>
          <p:nvPr/>
        </p:nvPicPr>
        <p:blipFill>
          <a:blip r:embed="rId5">
            <a:alphaModFix/>
          </a:blip>
          <a:stretch>
            <a:fillRect/>
          </a:stretch>
        </p:blipFill>
        <p:spPr>
          <a:xfrm>
            <a:off x="1359900" y="1174375"/>
            <a:ext cx="10588976" cy="4509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0873720c03_0_46"/>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g30873720c03_0_4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85" name="Google Shape;385;g30873720c03_0_46"/>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1 - BURNDOWN CHART</a:t>
            </a:r>
            <a:endParaRPr/>
          </a:p>
          <a:p>
            <a:pPr indent="0" lvl="0" marL="0" rtl="0" algn="ctr">
              <a:lnSpc>
                <a:spcPct val="90000"/>
              </a:lnSpc>
              <a:spcBef>
                <a:spcPts val="1000"/>
              </a:spcBef>
              <a:spcAft>
                <a:spcPts val="0"/>
              </a:spcAft>
              <a:buSzPts val="3200"/>
              <a:buNone/>
            </a:pPr>
            <a:r>
              <a:t/>
            </a:r>
            <a:endParaRPr/>
          </a:p>
        </p:txBody>
      </p:sp>
      <p:pic>
        <p:nvPicPr>
          <p:cNvPr id="386" name="Google Shape;386;g30873720c03_0_4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87" name="Google Shape;387;g30873720c03_0_46"/>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88" name="Google Shape;388;g30873720c03_0_46" title="Gráfico"/>
          <p:cNvPicPr preferRelativeResize="0"/>
          <p:nvPr/>
        </p:nvPicPr>
        <p:blipFill>
          <a:blip r:embed="rId5">
            <a:alphaModFix/>
          </a:blip>
          <a:stretch>
            <a:fillRect/>
          </a:stretch>
        </p:blipFill>
        <p:spPr>
          <a:xfrm>
            <a:off x="1915200" y="1184000"/>
            <a:ext cx="9706674" cy="4859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30873720c03_0_28"/>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5" name="Google Shape;395;g30873720c03_0_28"/>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396" name="Google Shape;396;g30873720c03_0_28"/>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1 - IMPEDIMENT LOG</a:t>
            </a:r>
            <a:endParaRPr/>
          </a:p>
          <a:p>
            <a:pPr indent="0" lvl="0" marL="0" rtl="0" algn="ctr">
              <a:lnSpc>
                <a:spcPct val="90000"/>
              </a:lnSpc>
              <a:spcBef>
                <a:spcPts val="1000"/>
              </a:spcBef>
              <a:spcAft>
                <a:spcPts val="0"/>
              </a:spcAft>
              <a:buSzPts val="3200"/>
              <a:buNone/>
            </a:pPr>
            <a:r>
              <a:t/>
            </a:r>
            <a:endParaRPr/>
          </a:p>
        </p:txBody>
      </p:sp>
      <p:pic>
        <p:nvPicPr>
          <p:cNvPr id="397" name="Google Shape;397;g30873720c03_0_28"/>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398" name="Google Shape;398;g30873720c03_0_28"/>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399" name="Google Shape;399;g30873720c03_0_28"/>
          <p:cNvPicPr preferRelativeResize="0"/>
          <p:nvPr/>
        </p:nvPicPr>
        <p:blipFill>
          <a:blip r:embed="rId5">
            <a:alphaModFix/>
          </a:blip>
          <a:stretch>
            <a:fillRect/>
          </a:stretch>
        </p:blipFill>
        <p:spPr>
          <a:xfrm>
            <a:off x="2298100" y="967453"/>
            <a:ext cx="8003251" cy="55951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30873720c03_0_56"/>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g30873720c03_0_5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407" name="Google Shape;407;g30873720c03_0_56"/>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1 - EVIDENCIAS PRUEBAS</a:t>
            </a:r>
            <a:endParaRPr/>
          </a:p>
          <a:p>
            <a:pPr indent="0" lvl="0" marL="0" rtl="0" algn="ctr">
              <a:lnSpc>
                <a:spcPct val="90000"/>
              </a:lnSpc>
              <a:spcBef>
                <a:spcPts val="1000"/>
              </a:spcBef>
              <a:spcAft>
                <a:spcPts val="0"/>
              </a:spcAft>
              <a:buSzPts val="3200"/>
              <a:buNone/>
            </a:pPr>
            <a:r>
              <a:t/>
            </a:r>
            <a:endParaRPr/>
          </a:p>
        </p:txBody>
      </p:sp>
      <p:pic>
        <p:nvPicPr>
          <p:cNvPr id="408" name="Google Shape;408;g30873720c03_0_5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409" name="Google Shape;409;g30873720c03_0_56"/>
          <p:cNvPicPr preferRelativeResize="0"/>
          <p:nvPr/>
        </p:nvPicPr>
        <p:blipFill>
          <a:blip r:embed="rId5">
            <a:alphaModFix/>
          </a:blip>
          <a:stretch>
            <a:fillRect/>
          </a:stretch>
        </p:blipFill>
        <p:spPr>
          <a:xfrm>
            <a:off x="2408125" y="1152975"/>
            <a:ext cx="8591349" cy="5030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f4b472474a_1_106"/>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6" name="Google Shape;416;g2f4b472474a_1_10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417" name="Google Shape;417;g2f4b472474a_1_106"/>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2 - MEJORA DE HERRAMIENTA </a:t>
            </a:r>
            <a:endParaRPr/>
          </a:p>
          <a:p>
            <a:pPr indent="0" lvl="0" marL="0" rtl="0" algn="ctr">
              <a:lnSpc>
                <a:spcPct val="90000"/>
              </a:lnSpc>
              <a:spcBef>
                <a:spcPts val="1000"/>
              </a:spcBef>
              <a:spcAft>
                <a:spcPts val="0"/>
              </a:spcAft>
              <a:buSzPts val="3200"/>
              <a:buNone/>
            </a:pPr>
            <a:r>
              <a:t/>
            </a:r>
            <a:endParaRPr/>
          </a:p>
        </p:txBody>
      </p:sp>
      <p:pic>
        <p:nvPicPr>
          <p:cNvPr id="418" name="Google Shape;418;g2f4b472474a_1_10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19" name="Google Shape;419;g2f4b472474a_1_106"/>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20" name="Google Shape;420;g2f4b472474a_1_10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21" name="Google Shape;421;g2f4b472474a_1_106"/>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22" name="Google Shape;422;g2f4b472474a_1_106"/>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23" name="Google Shape;423;g2f4b472474a_1_106"/>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424" name="Google Shape;424;g2f4b472474a_1_106"/>
          <p:cNvSpPr txBox="1"/>
          <p:nvPr/>
        </p:nvSpPr>
        <p:spPr>
          <a:xfrm>
            <a:off x="1672750" y="1586700"/>
            <a:ext cx="10325100" cy="184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Duración: 3 Semanas</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Evidencias: Documentación Scrum definida y avance del incremento</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Descripción: Mejora de la herramienta mediante nuevas funcionalidades.</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
        <p:nvSpPr>
          <p:cNvPr id="425" name="Google Shape;425;g2f4b472474a_1_106"/>
          <p:cNvSpPr/>
          <p:nvPr/>
        </p:nvSpPr>
        <p:spPr>
          <a:xfrm>
            <a:off x="2760900" y="4140052"/>
            <a:ext cx="3335100" cy="1249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Modificación de imágenes y archivos</a:t>
            </a:r>
            <a:endParaRPr b="1" i="0" sz="1400" u="none" cap="none" strike="noStrike">
              <a:solidFill>
                <a:srgbClr val="000000"/>
              </a:solidFill>
              <a:latin typeface="Arial"/>
              <a:ea typeface="Arial"/>
              <a:cs typeface="Arial"/>
              <a:sym typeface="Arial"/>
            </a:endParaRPr>
          </a:p>
        </p:txBody>
      </p:sp>
      <p:sp>
        <p:nvSpPr>
          <p:cNvPr id="426" name="Google Shape;426;g2f4b472474a_1_106"/>
          <p:cNvSpPr/>
          <p:nvPr/>
        </p:nvSpPr>
        <p:spPr>
          <a:xfrm>
            <a:off x="6885900" y="4140050"/>
            <a:ext cx="3335100" cy="12492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Implementación de conocimiento a IA</a:t>
            </a:r>
            <a:endParaRPr b="1" i="0" sz="1400" u="none" cap="none" strike="noStrike">
              <a:solidFill>
                <a:srgbClr val="000000"/>
              </a:solidFill>
              <a:latin typeface="Arial"/>
              <a:ea typeface="Arial"/>
              <a:cs typeface="Arial"/>
              <a:sym typeface="Arial"/>
            </a:endParaRPr>
          </a:p>
        </p:txBody>
      </p:sp>
      <p:sp>
        <p:nvSpPr>
          <p:cNvPr id="427" name="Google Shape;427;g2f4b472474a_1_106"/>
          <p:cNvSpPr txBox="1"/>
          <p:nvPr/>
        </p:nvSpPr>
        <p:spPr>
          <a:xfrm>
            <a:off x="5103800" y="3270900"/>
            <a:ext cx="24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2"/>
                </a:solidFill>
                <a:latin typeface="Arial"/>
                <a:ea typeface="Arial"/>
                <a:cs typeface="Arial"/>
                <a:sym typeface="Arial"/>
              </a:rPr>
              <a:t>Historia de usuarios</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f4b472474a_1_115"/>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4" name="Google Shape;434;g2f4b472474a_1_115"/>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435" name="Google Shape;435;g2f4b472474a_1_115"/>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SPRINT 3 - PREPARACIÓN E IMPLEMENTACIÓN </a:t>
            </a:r>
            <a:endParaRPr/>
          </a:p>
          <a:p>
            <a:pPr indent="0" lvl="0" marL="0" rtl="0" algn="ctr">
              <a:lnSpc>
                <a:spcPct val="90000"/>
              </a:lnSpc>
              <a:spcBef>
                <a:spcPts val="1000"/>
              </a:spcBef>
              <a:spcAft>
                <a:spcPts val="0"/>
              </a:spcAft>
              <a:buSzPts val="3200"/>
              <a:buNone/>
            </a:pPr>
            <a:r>
              <a:t/>
            </a:r>
            <a:endParaRPr/>
          </a:p>
        </p:txBody>
      </p:sp>
      <p:pic>
        <p:nvPicPr>
          <p:cNvPr id="436" name="Google Shape;436;g2f4b472474a_1_115"/>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37" name="Google Shape;437;g2f4b472474a_1_115"/>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38" name="Google Shape;438;g2f4b472474a_1_115"/>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39" name="Google Shape;439;g2f4b472474a_1_115"/>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40" name="Google Shape;440;g2f4b472474a_1_115"/>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41" name="Google Shape;441;g2f4b472474a_1_115"/>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442" name="Google Shape;442;g2f4b472474a_1_115"/>
          <p:cNvSpPr txBox="1"/>
          <p:nvPr/>
        </p:nvSpPr>
        <p:spPr>
          <a:xfrm>
            <a:off x="1686550" y="1586700"/>
            <a:ext cx="10325100" cy="1842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Duración: 4 Semanas</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Evidencias: Documentación Scrum definida y entrega del incremento.</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330200" lvl="0" marL="457200" marR="0" rtl="0" algn="l">
              <a:lnSpc>
                <a:spcPct val="100000"/>
              </a:lnSpc>
              <a:spcBef>
                <a:spcPts val="0"/>
              </a:spcBef>
              <a:spcAft>
                <a:spcPts val="0"/>
              </a:spcAft>
              <a:buClr>
                <a:schemeClr val="dk2"/>
              </a:buClr>
              <a:buSzPts val="1600"/>
              <a:buFont typeface="Arial"/>
              <a:buChar char="➔"/>
            </a:pPr>
            <a:r>
              <a:rPr b="0" i="0" lang="es-MX" sz="1600" u="none" cap="none" strike="noStrike">
                <a:solidFill>
                  <a:schemeClr val="dk2"/>
                </a:solidFill>
                <a:latin typeface="Arial"/>
                <a:ea typeface="Arial"/>
                <a:cs typeface="Arial"/>
                <a:sym typeface="Arial"/>
              </a:rPr>
              <a:t>Descripción: Preparación y configuración de la herramienta en el entorno de trabajo y capacitación para el uso de esta.</a:t>
            </a:r>
            <a:endParaRPr b="0" i="0" sz="16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
        <p:nvSpPr>
          <p:cNvPr id="443" name="Google Shape;443;g2f4b472474a_1_115"/>
          <p:cNvSpPr txBox="1"/>
          <p:nvPr/>
        </p:nvSpPr>
        <p:spPr>
          <a:xfrm>
            <a:off x="5604400" y="3429000"/>
            <a:ext cx="24894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chemeClr val="dk2"/>
                </a:solidFill>
                <a:latin typeface="Arial"/>
                <a:ea typeface="Arial"/>
                <a:cs typeface="Arial"/>
                <a:sym typeface="Arial"/>
              </a:rPr>
              <a:t>Historia de usuarios</a:t>
            </a:r>
            <a:endParaRPr b="1" i="0" sz="1800" u="none" cap="none" strike="noStrike">
              <a:solidFill>
                <a:schemeClr val="dk2"/>
              </a:solidFill>
              <a:latin typeface="Arial"/>
              <a:ea typeface="Arial"/>
              <a:cs typeface="Arial"/>
              <a:sym typeface="Arial"/>
            </a:endParaRPr>
          </a:p>
        </p:txBody>
      </p:sp>
      <p:sp>
        <p:nvSpPr>
          <p:cNvPr id="444" name="Google Shape;444;g2f4b472474a_1_115"/>
          <p:cNvSpPr/>
          <p:nvPr/>
        </p:nvSpPr>
        <p:spPr>
          <a:xfrm>
            <a:off x="2760900" y="4140052"/>
            <a:ext cx="3335100" cy="1249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Capacitación en la herramienta</a:t>
            </a:r>
            <a:endParaRPr b="1" i="0" sz="1400" u="none" cap="none" strike="noStrike">
              <a:solidFill>
                <a:srgbClr val="000000"/>
              </a:solidFill>
              <a:latin typeface="Arial"/>
              <a:ea typeface="Arial"/>
              <a:cs typeface="Arial"/>
              <a:sym typeface="Arial"/>
            </a:endParaRPr>
          </a:p>
        </p:txBody>
      </p:sp>
      <p:sp>
        <p:nvSpPr>
          <p:cNvPr id="445" name="Google Shape;445;g2f4b472474a_1_115"/>
          <p:cNvSpPr/>
          <p:nvPr/>
        </p:nvSpPr>
        <p:spPr>
          <a:xfrm>
            <a:off x="6885900" y="4140050"/>
            <a:ext cx="3335100" cy="1249200"/>
          </a:xfrm>
          <a:prstGeom prst="roundRect">
            <a:avLst>
              <a:gd fmla="val 16667" name="adj"/>
            </a:avLst>
          </a:prstGeom>
          <a:solidFill>
            <a:srgbClr val="BFB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MX" sz="1400" u="none" cap="none" strike="noStrike">
                <a:solidFill>
                  <a:srgbClr val="000000"/>
                </a:solidFill>
                <a:latin typeface="Arial"/>
                <a:ea typeface="Arial"/>
                <a:cs typeface="Arial"/>
                <a:sym typeface="Arial"/>
              </a:rPr>
              <a:t>Despliegue de solución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f4b472474a_1_17"/>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 name="Google Shape;116;g2f4b472474a_1_17"/>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117" name="Google Shape;117;g2f4b472474a_1_17"/>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CONTEXTO</a:t>
            </a:r>
            <a:endParaRPr/>
          </a:p>
          <a:p>
            <a:pPr indent="0" lvl="0" marL="0" rtl="0" algn="ctr">
              <a:lnSpc>
                <a:spcPct val="90000"/>
              </a:lnSpc>
              <a:spcBef>
                <a:spcPts val="1000"/>
              </a:spcBef>
              <a:spcAft>
                <a:spcPts val="0"/>
              </a:spcAft>
              <a:buSzPts val="3200"/>
              <a:buNone/>
            </a:pPr>
            <a:r>
              <a:t/>
            </a:r>
            <a:endParaRPr/>
          </a:p>
        </p:txBody>
      </p:sp>
      <p:pic>
        <p:nvPicPr>
          <p:cNvPr id="118" name="Google Shape;118;g2f4b472474a_1_17"/>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119" name="Google Shape;119;g2f4b472474a_1_17"/>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sp>
        <p:nvSpPr>
          <p:cNvPr id="120" name="Google Shape;120;g2f4b472474a_1_17"/>
          <p:cNvSpPr/>
          <p:nvPr/>
        </p:nvSpPr>
        <p:spPr>
          <a:xfrm>
            <a:off x="1680000" y="1253875"/>
            <a:ext cx="9811500" cy="2673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Verisure es un proveedor líder de sistemas de alarma monitoreados profesionalmente. Su modelo de negocios integra el desarrollo, el diseño y las ventas de productos con la instalación, el servicio y una solución de monitoreo profesional las 24 horas del día, los 7 días de la semana. Atienden familias y pequeñas empresas.</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Operan como Verisure en la mayoría de sus mercados y como Securitas Direct en España, Portugal y parcialmente en Suecia. En 2020, Arlo Europe pasó a formar parte de Verisure. Arlo es el proveedor en Europa de sistemas de cámaras de seguridad inteligentes.</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Cuentan con más de 35 años de conocimientos, experiencia e innovación, brindando tranquilidad.</a:t>
            </a:r>
            <a:endParaRPr b="0" i="0" sz="1600" u="none" cap="none" strike="noStrike">
              <a:solidFill>
                <a:schemeClr val="dk1"/>
              </a:solidFill>
              <a:latin typeface="Arial"/>
              <a:ea typeface="Arial"/>
              <a:cs typeface="Arial"/>
              <a:sym typeface="Arial"/>
            </a:endParaRPr>
          </a:p>
        </p:txBody>
      </p:sp>
      <p:pic>
        <p:nvPicPr>
          <p:cNvPr id="121" name="Google Shape;121;g2f4b472474a_1_17"/>
          <p:cNvPicPr preferRelativeResize="0"/>
          <p:nvPr/>
        </p:nvPicPr>
        <p:blipFill rotWithShape="1">
          <a:blip r:embed="rId5">
            <a:alphaModFix/>
          </a:blip>
          <a:srcRect b="0" l="0" r="0" t="0"/>
          <a:stretch/>
        </p:blipFill>
        <p:spPr>
          <a:xfrm>
            <a:off x="2961400" y="3864225"/>
            <a:ext cx="6903060" cy="2625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0871a23932_0_60"/>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g30871a23932_0_60"/>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453" name="Google Shape;453;g30871a23932_0_60"/>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DEMOSTRACIÓN</a:t>
            </a:r>
            <a:r>
              <a:rPr lang="es-MX"/>
              <a:t> </a:t>
            </a:r>
            <a:endParaRPr/>
          </a:p>
          <a:p>
            <a:pPr indent="0" lvl="0" marL="0" rtl="0" algn="ctr">
              <a:lnSpc>
                <a:spcPct val="90000"/>
              </a:lnSpc>
              <a:spcBef>
                <a:spcPts val="1000"/>
              </a:spcBef>
              <a:spcAft>
                <a:spcPts val="0"/>
              </a:spcAft>
              <a:buSzPts val="3200"/>
              <a:buNone/>
            </a:pPr>
            <a:r>
              <a:t/>
            </a:r>
            <a:endParaRPr/>
          </a:p>
        </p:txBody>
      </p:sp>
      <p:pic>
        <p:nvPicPr>
          <p:cNvPr id="454" name="Google Shape;454;g30871a23932_0_60"/>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55" name="Google Shape;455;g30871a23932_0_60"/>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56" name="Google Shape;456;g30871a23932_0_60"/>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57" name="Google Shape;457;g30871a23932_0_60"/>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58" name="Google Shape;458;g30871a23932_0_60"/>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sp>
        <p:nvSpPr>
          <p:cNvPr id="459" name="Google Shape;459;g30871a23932_0_60"/>
          <p:cNvSpPr txBox="1"/>
          <p:nvPr/>
        </p:nvSpPr>
        <p:spPr>
          <a:xfrm>
            <a:off x="2094449" y="1826902"/>
            <a:ext cx="1921200" cy="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55"/>
              <a:buFont typeface="Arial"/>
              <a:buNone/>
            </a:pPr>
            <a:r>
              <a:rPr b="1" i="0" lang="es-MX" sz="1455" u="none" cap="none" strike="noStrike">
                <a:solidFill>
                  <a:srgbClr val="FFFFFF"/>
                </a:solidFill>
                <a:latin typeface="Arial"/>
                <a:ea typeface="Arial"/>
                <a:cs typeface="Arial"/>
                <a:sym typeface="Arial"/>
              </a:rPr>
              <a:t>ACOMPAÑAMIENTO</a:t>
            </a:r>
            <a:endParaRPr b="0" i="0" sz="1400" u="none" cap="none" strike="noStrike">
              <a:solidFill>
                <a:srgbClr val="000000"/>
              </a:solidFill>
              <a:latin typeface="Arial"/>
              <a:ea typeface="Arial"/>
              <a:cs typeface="Arial"/>
              <a:sym typeface="Arial"/>
            </a:endParaRPr>
          </a:p>
        </p:txBody>
      </p:sp>
      <p:pic>
        <p:nvPicPr>
          <p:cNvPr id="460" name="Google Shape;460;g30871a23932_0_60"/>
          <p:cNvPicPr preferRelativeResize="0"/>
          <p:nvPr/>
        </p:nvPicPr>
        <p:blipFill rotWithShape="1">
          <a:blip r:embed="rId5">
            <a:alphaModFix/>
          </a:blip>
          <a:srcRect b="0" l="0" r="0" t="0"/>
          <a:stretch/>
        </p:blipFill>
        <p:spPr>
          <a:xfrm>
            <a:off x="3784652" y="1533099"/>
            <a:ext cx="5450925" cy="3494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f4b472474a_1_124"/>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7" name="Google Shape;467;g2f4b472474a_1_124"/>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468" name="Google Shape;468;g2f4b472474a_1_124"/>
          <p:cNvSpPr txBox="1"/>
          <p:nvPr>
            <p:ph idx="1" type="body"/>
          </p:nvPr>
        </p:nvSpPr>
        <p:spPr>
          <a:xfrm>
            <a:off x="1269200" y="405850"/>
            <a:ext cx="101586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CONCLUSIONES </a:t>
            </a:r>
            <a:endParaRPr/>
          </a:p>
          <a:p>
            <a:pPr indent="0" lvl="0" marL="0" rtl="0" algn="ctr">
              <a:lnSpc>
                <a:spcPct val="90000"/>
              </a:lnSpc>
              <a:spcBef>
                <a:spcPts val="1000"/>
              </a:spcBef>
              <a:spcAft>
                <a:spcPts val="0"/>
              </a:spcAft>
              <a:buSzPts val="3200"/>
              <a:buNone/>
            </a:pPr>
            <a:r>
              <a:t/>
            </a:r>
            <a:endParaRPr/>
          </a:p>
        </p:txBody>
      </p:sp>
      <p:pic>
        <p:nvPicPr>
          <p:cNvPr id="469" name="Google Shape;469;g2f4b472474a_1_124"/>
          <p:cNvPicPr preferRelativeResize="0"/>
          <p:nvPr/>
        </p:nvPicPr>
        <p:blipFill rotWithShape="1">
          <a:blip r:embed="rId4">
            <a:alphaModFix/>
          </a:blip>
          <a:srcRect b="0" l="0" r="0" t="0"/>
          <a:stretch/>
        </p:blipFill>
        <p:spPr>
          <a:xfrm>
            <a:off x="3304947" y="1123478"/>
            <a:ext cx="427431" cy="427431"/>
          </a:xfrm>
          <a:prstGeom prst="rect">
            <a:avLst/>
          </a:prstGeom>
          <a:noFill/>
          <a:ln>
            <a:noFill/>
          </a:ln>
        </p:spPr>
      </p:pic>
      <p:sp>
        <p:nvSpPr>
          <p:cNvPr id="470" name="Google Shape;470;g2f4b472474a_1_124"/>
          <p:cNvSpPr/>
          <p:nvPr/>
        </p:nvSpPr>
        <p:spPr>
          <a:xfrm>
            <a:off x="2521084" y="986276"/>
            <a:ext cx="1800000" cy="1800000"/>
          </a:xfrm>
          <a:prstGeom prst="ellipse">
            <a:avLst/>
          </a:prstGeom>
          <a:blipFill rotWithShape="1">
            <a:blip r:embed="rId5">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1" name="Google Shape;471;g2f4b472474a_1_124"/>
          <p:cNvSpPr/>
          <p:nvPr/>
        </p:nvSpPr>
        <p:spPr>
          <a:xfrm>
            <a:off x="8878900" y="986276"/>
            <a:ext cx="1800000" cy="1800000"/>
          </a:xfrm>
          <a:prstGeom prst="ellipse">
            <a:avLst/>
          </a:prstGeom>
          <a:blipFill rotWithShape="1">
            <a:blip r:embed="rId6">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2" name="Google Shape;472;g2f4b472474a_1_124"/>
          <p:cNvSpPr/>
          <p:nvPr/>
        </p:nvSpPr>
        <p:spPr>
          <a:xfrm>
            <a:off x="5780858" y="986276"/>
            <a:ext cx="1800000" cy="1800000"/>
          </a:xfrm>
          <a:prstGeom prst="ellipse">
            <a:avLst/>
          </a:prstGeom>
          <a:blipFill rotWithShape="1">
            <a:blip r:embed="rId7">
              <a:alphaModFix/>
            </a:blip>
            <a:stretch>
              <a:fillRect b="0" l="0" r="0" t="0"/>
            </a:stretch>
          </a:blip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3" name="Google Shape;473;g2f4b472474a_1_124"/>
          <p:cNvSpPr txBox="1"/>
          <p:nvPr/>
        </p:nvSpPr>
        <p:spPr>
          <a:xfrm>
            <a:off x="8471017" y="2824104"/>
            <a:ext cx="2869500" cy="3063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s-MX" sz="1300" u="none" cap="none" strike="noStrike">
                <a:solidFill>
                  <a:srgbClr val="000000"/>
                </a:solidFill>
                <a:latin typeface="Arial"/>
                <a:ea typeface="Arial"/>
                <a:cs typeface="Arial"/>
                <a:sym typeface="Arial"/>
              </a:rPr>
              <a:t>Nicolás Cañas Arriagada</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Arial"/>
              <a:buNone/>
            </a:pPr>
            <a:r>
              <a:rPr b="0" i="0" lang="es-MX" sz="1600" u="none" cap="none" strike="noStrike">
                <a:solidFill>
                  <a:schemeClr val="dk1"/>
                </a:solidFill>
                <a:latin typeface="Arial"/>
                <a:ea typeface="Arial"/>
                <a:cs typeface="Arial"/>
                <a:sym typeface="Arial"/>
              </a:rPr>
              <a:t>“Al aceptar el desafío de trabajar con una empresa real, demostramos que la combinación de nuestros conocimientos puede generar soluciones efectivas y sólidas, sino también mejorando nuestras competencias en gestión de proyectos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
        <p:nvSpPr>
          <p:cNvPr id="474" name="Google Shape;474;g2f4b472474a_1_124"/>
          <p:cNvSpPr txBox="1"/>
          <p:nvPr/>
        </p:nvSpPr>
        <p:spPr>
          <a:xfrm>
            <a:off x="2061035" y="2832432"/>
            <a:ext cx="29154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s-MX" sz="1300" u="none" cap="none" strike="noStrike">
                <a:solidFill>
                  <a:srgbClr val="000000"/>
                </a:solidFill>
                <a:latin typeface="Arial"/>
                <a:ea typeface="Arial"/>
                <a:cs typeface="Arial"/>
                <a:sym typeface="Arial"/>
              </a:rPr>
              <a:t>Felipe Fernández Morel</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rgbClr val="000000"/>
                </a:solidFill>
                <a:latin typeface="Arial"/>
                <a:ea typeface="Arial"/>
                <a:cs typeface="Arial"/>
                <a:sym typeface="Arial"/>
              </a:rPr>
              <a:t>“Considero que la solución propuesta es bastante innovadora, aprovechando las herramientas existentes. Ayudándonos a potenciar nuestras competencias como la integración de plataformas y gestión de proyectos mientras aceptamos el desafío de trabajar con una empresa real y conocida.”</a:t>
            </a:r>
            <a:endParaRPr b="1" i="0" sz="1600" u="none" cap="none" strike="noStrike">
              <a:solidFill>
                <a:srgbClr val="000000"/>
              </a:solidFill>
              <a:latin typeface="Arial"/>
              <a:ea typeface="Arial"/>
              <a:cs typeface="Arial"/>
              <a:sym typeface="Arial"/>
            </a:endParaRPr>
          </a:p>
        </p:txBody>
      </p:sp>
      <p:sp>
        <p:nvSpPr>
          <p:cNvPr id="475" name="Google Shape;475;g2f4b472474a_1_124"/>
          <p:cNvSpPr txBox="1"/>
          <p:nvPr/>
        </p:nvSpPr>
        <p:spPr>
          <a:xfrm>
            <a:off x="5278696" y="2830297"/>
            <a:ext cx="2994000" cy="404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s-MX" sz="1300" u="none" cap="none" strike="noStrike">
                <a:solidFill>
                  <a:srgbClr val="000000"/>
                </a:solidFill>
                <a:latin typeface="Arial"/>
                <a:ea typeface="Arial"/>
                <a:cs typeface="Arial"/>
                <a:sym typeface="Arial"/>
              </a:rPr>
              <a:t>Marcelo Contreras González</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Arial"/>
              <a:buNone/>
            </a:pPr>
            <a:r>
              <a:rPr b="0" i="0" lang="es-MX" sz="1600" u="none" cap="none" strike="noStrike">
                <a:solidFill>
                  <a:schemeClr val="dk1"/>
                </a:solidFill>
                <a:latin typeface="Arial"/>
                <a:ea typeface="Arial"/>
                <a:cs typeface="Arial"/>
                <a:sym typeface="Arial"/>
              </a:rPr>
              <a:t>“Nuestra solución destaca en la integración de diversas plataformas, permitiéndonos abordar un problema significativo para la empresa de manera eficiente. Este proyecto demuestra que la combinación de conocimientos en integración y gestión de tecnologías puede resultar en soluciones robustas y efectivas, sin necesidad de recurrir a desarrollos complejos o costosos.”</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1"/>
          <p:cNvSpPr/>
          <p:nvPr/>
        </p:nvSpPr>
        <p:spPr>
          <a:xfrm>
            <a:off x="7006000" y="1621599"/>
            <a:ext cx="5190900" cy="4419277"/>
          </a:xfrm>
          <a:prstGeom prst="rect">
            <a:avLst/>
          </a:prstGeom>
          <a:solidFill>
            <a:srgbClr val="FFB71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txBox="1"/>
          <p:nvPr/>
        </p:nvSpPr>
        <p:spPr>
          <a:xfrm>
            <a:off x="7678275" y="1966809"/>
            <a:ext cx="4419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rgbClr val="000000"/>
                </a:solidFill>
                <a:latin typeface="Arial"/>
                <a:ea typeface="Arial"/>
                <a:cs typeface="Arial"/>
                <a:sym typeface="Arial"/>
              </a:rPr>
              <a:t>ChatBotVerisure: Asistente Virtual para Atención  Colaboradores</a:t>
            </a:r>
            <a:endParaRPr b="1" i="0" sz="2400" u="none" cap="none" strike="noStrike">
              <a:solidFill>
                <a:srgbClr val="000000"/>
              </a:solidFill>
              <a:latin typeface="Arial"/>
              <a:ea typeface="Arial"/>
              <a:cs typeface="Arial"/>
              <a:sym typeface="Arial"/>
            </a:endParaRPr>
          </a:p>
        </p:txBody>
      </p:sp>
      <p:sp>
        <p:nvSpPr>
          <p:cNvPr id="483" name="Google Shape;483;p1"/>
          <p:cNvSpPr/>
          <p:nvPr/>
        </p:nvSpPr>
        <p:spPr>
          <a:xfrm>
            <a:off x="7293950" y="2409450"/>
            <a:ext cx="322800" cy="315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7358650" y="3712375"/>
            <a:ext cx="4602300" cy="2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1"/>
          <p:cNvPicPr preferRelativeResize="0"/>
          <p:nvPr/>
        </p:nvPicPr>
        <p:blipFill rotWithShape="1">
          <a:blip r:embed="rId4">
            <a:alphaModFix/>
          </a:blip>
          <a:srcRect b="0" l="0" r="0" t="0"/>
          <a:stretch/>
        </p:blipFill>
        <p:spPr>
          <a:xfrm>
            <a:off x="8085097" y="3879101"/>
            <a:ext cx="3032706" cy="1944150"/>
          </a:xfrm>
          <a:prstGeom prst="rect">
            <a:avLst/>
          </a:prstGeom>
          <a:noFill/>
          <a:ln>
            <a:noFill/>
          </a:ln>
        </p:spPr>
      </p:pic>
      <p:pic>
        <p:nvPicPr>
          <p:cNvPr id="486" name="Google Shape;486;p1"/>
          <p:cNvPicPr preferRelativeResize="0"/>
          <p:nvPr/>
        </p:nvPicPr>
        <p:blipFill rotWithShape="1">
          <a:blip r:embed="rId5">
            <a:alphaModFix/>
          </a:blip>
          <a:srcRect b="0" l="0" r="0" t="0"/>
          <a:stretch/>
        </p:blipFill>
        <p:spPr>
          <a:xfrm>
            <a:off x="632451" y="605386"/>
            <a:ext cx="5044449" cy="10162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idx="4294967295" type="body"/>
          </p:nvPr>
        </p:nvSpPr>
        <p:spPr>
          <a:xfrm>
            <a:off x="6510857" y="405838"/>
            <a:ext cx="4916774" cy="469681"/>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0000"/>
              </a:buClr>
              <a:buSzPts val="3200"/>
              <a:buNone/>
            </a:pPr>
            <a:r>
              <a:rPr b="1" lang="es-MX" sz="3200"/>
              <a:t>PROBLEMÁTICA</a:t>
            </a:r>
            <a:endParaRPr/>
          </a:p>
        </p:txBody>
      </p:sp>
      <p:sp>
        <p:nvSpPr>
          <p:cNvPr id="127" name="Google Shape;127;p2"/>
          <p:cNvSpPr/>
          <p:nvPr/>
        </p:nvSpPr>
        <p:spPr>
          <a:xfrm>
            <a:off x="1192025" y="998405"/>
            <a:ext cx="5040600" cy="1323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La problemática presentada por la empresa es el alto esfuerzo requerido para la atención de consultas frecuentes realizadas por los colaboradores, lo que lleva a una alta saturación y tiempo involucrado para responderlas una por una.</a:t>
            </a:r>
            <a:endParaRPr b="1" i="0" sz="1600" u="none" cap="none" strike="noStrike">
              <a:solidFill>
                <a:schemeClr val="dk1"/>
              </a:solidFill>
              <a:latin typeface="Arial"/>
              <a:ea typeface="Arial"/>
              <a:cs typeface="Arial"/>
              <a:sym typeface="Arial"/>
            </a:endParaRPr>
          </a:p>
        </p:txBody>
      </p:sp>
      <p:pic>
        <p:nvPicPr>
          <p:cNvPr id="128" name="Google Shape;128;p2"/>
          <p:cNvPicPr preferRelativeResize="0"/>
          <p:nvPr/>
        </p:nvPicPr>
        <p:blipFill rotWithShape="1">
          <a:blip r:embed="rId3">
            <a:alphaModFix/>
          </a:blip>
          <a:srcRect b="0" l="0" r="7379" t="2085"/>
          <a:stretch/>
        </p:blipFill>
        <p:spPr>
          <a:xfrm>
            <a:off x="1300075" y="2580825"/>
            <a:ext cx="4824425" cy="3400262"/>
          </a:xfrm>
          <a:prstGeom prst="rect">
            <a:avLst/>
          </a:prstGeom>
          <a:noFill/>
          <a:ln>
            <a:noFill/>
          </a:ln>
        </p:spPr>
      </p:pic>
      <p:pic>
        <p:nvPicPr>
          <p:cNvPr id="129" name="Google Shape;129;p2"/>
          <p:cNvPicPr preferRelativeResize="0"/>
          <p:nvPr/>
        </p:nvPicPr>
        <p:blipFill rotWithShape="1">
          <a:blip r:embed="rId4">
            <a:alphaModFix/>
          </a:blip>
          <a:srcRect b="0" l="0" r="0" t="0"/>
          <a:stretch/>
        </p:blipFill>
        <p:spPr>
          <a:xfrm>
            <a:off x="96800" y="183100"/>
            <a:ext cx="915300" cy="915300"/>
          </a:xfrm>
          <a:prstGeom prst="ellipse">
            <a:avLst/>
          </a:prstGeom>
          <a:noFill/>
          <a:ln>
            <a:noFill/>
          </a:ln>
        </p:spPr>
      </p:pic>
      <p:sp>
        <p:nvSpPr>
          <p:cNvPr id="130" name="Google Shape;130;p2"/>
          <p:cNvSpPr/>
          <p:nvPr/>
        </p:nvSpPr>
        <p:spPr>
          <a:xfrm>
            <a:off x="6272675" y="2674006"/>
            <a:ext cx="5852100" cy="3213900"/>
          </a:xfrm>
          <a:prstGeom prst="rect">
            <a:avLst/>
          </a:prstGeom>
          <a:noFill/>
          <a:ln>
            <a:noFill/>
          </a:ln>
        </p:spPr>
        <p:txBody>
          <a:bodyPr anchorCtr="0" anchor="t" bIns="45700" lIns="91425" spcFirstLastPara="1" rIns="91425" wrap="square" tIns="45700">
            <a:noAutofit/>
          </a:bodyPr>
          <a:lstStyle/>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La agilización de solución de dudas</a:t>
            </a:r>
            <a:r>
              <a:rPr b="0" i="0" lang="es-MX" sz="1600" u="none" cap="none" strike="noStrike">
                <a:solidFill>
                  <a:schemeClr val="dk1"/>
                </a:solidFill>
                <a:latin typeface="Arial"/>
                <a:ea typeface="Arial"/>
                <a:cs typeface="Arial"/>
                <a:sym typeface="Arial"/>
              </a:rPr>
              <a:t>: La organización y el manejo de las soluciones para las preguntas frecuentes son factores críticos que impactan significativamente en la eficiencia y la satisfacción del usuario.</a:t>
            </a:r>
            <a:endParaRPr b="0" i="0" sz="16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Open Sans ExtraBold"/>
              <a:ea typeface="Open Sans ExtraBold"/>
              <a:cs typeface="Open Sans ExtraBold"/>
              <a:sym typeface="Open Sans ExtraBold"/>
            </a:endParaRPr>
          </a:p>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La destinación de tiempo de los equipos</a:t>
            </a:r>
            <a:r>
              <a:rPr b="0" i="0" lang="es-MX" sz="1600" u="none" cap="none" strike="noStrike">
                <a:solidFill>
                  <a:schemeClr val="dk1"/>
                </a:solidFill>
                <a:latin typeface="Arial"/>
                <a:ea typeface="Arial"/>
                <a:cs typeface="Arial"/>
                <a:sym typeface="Arial"/>
              </a:rPr>
              <a:t>: Afecta la asignación de tiempo de los equipos de trabajo, no permitiéndoles enfocarse en tareas más importantes o de alta prioridad.</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Open Sans ExtraBold"/>
              <a:ea typeface="Open Sans ExtraBold"/>
              <a:cs typeface="Open Sans ExtraBold"/>
              <a:sym typeface="Open Sans ExtraBold"/>
            </a:endParaRPr>
          </a:p>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Los tiempos de respuesta</a:t>
            </a:r>
            <a:r>
              <a:rPr b="0" i="0" lang="es-MX" sz="1600" u="none" cap="none" strike="noStrike">
                <a:solidFill>
                  <a:schemeClr val="dk1"/>
                </a:solidFill>
                <a:latin typeface="Arial"/>
                <a:ea typeface="Arial"/>
                <a:cs typeface="Arial"/>
                <a:sym typeface="Arial"/>
              </a:rPr>
              <a:t>: Perjudica el tiempo de espera de los colaboradores, causando extensas demoras en obtener una respuesta a problemas sencillos.</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131" name="Google Shape;131;p2"/>
          <p:cNvSpPr/>
          <p:nvPr/>
        </p:nvSpPr>
        <p:spPr>
          <a:xfrm>
            <a:off x="6353965" y="1849905"/>
            <a:ext cx="5689500" cy="544200"/>
          </a:xfrm>
          <a:prstGeom prst="roundRect">
            <a:avLst>
              <a:gd fmla="val 16667" name="adj"/>
            </a:avLst>
          </a:prstGeom>
          <a:gradFill>
            <a:gsLst>
              <a:gs pos="0">
                <a:srgbClr val="FFC647"/>
              </a:gs>
              <a:gs pos="50000">
                <a:srgbClr val="FFC600"/>
              </a:gs>
              <a:gs pos="100000">
                <a:srgbClr val="E3B400"/>
              </a:gs>
            </a:gsLst>
            <a:lin ang="5400012"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Verdana"/>
                <a:ea typeface="Verdana"/>
                <a:cs typeface="Verdana"/>
                <a:sym typeface="Verdana"/>
              </a:rPr>
              <a:t>Este problema impacta en:</a:t>
            </a:r>
            <a:endParaRPr b="1" i="0" sz="1600" u="none" cap="none" strike="noStrike">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f4b472474a_1_26"/>
          <p:cNvSpPr txBox="1"/>
          <p:nvPr>
            <p:ph idx="1" type="body"/>
          </p:nvPr>
        </p:nvSpPr>
        <p:spPr>
          <a:xfrm>
            <a:off x="4981373" y="405850"/>
            <a:ext cx="64461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DIAGRAMA DE PROCESO</a:t>
            </a:r>
            <a:endParaRPr/>
          </a:p>
        </p:txBody>
      </p:sp>
      <p:pic>
        <p:nvPicPr>
          <p:cNvPr id="138" name="Google Shape;138;g2f4b472474a_1_26"/>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pic>
        <p:nvPicPr>
          <p:cNvPr id="139" name="Google Shape;139;g2f4b472474a_1_26"/>
          <p:cNvPicPr preferRelativeResize="0"/>
          <p:nvPr/>
        </p:nvPicPr>
        <p:blipFill>
          <a:blip r:embed="rId4">
            <a:alphaModFix/>
          </a:blip>
          <a:stretch>
            <a:fillRect/>
          </a:stretch>
        </p:blipFill>
        <p:spPr>
          <a:xfrm>
            <a:off x="1396575" y="875650"/>
            <a:ext cx="10687299" cy="5265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ea716ab73c_0_7"/>
          <p:cNvSpPr txBox="1"/>
          <p:nvPr>
            <p:ph idx="4294967295" type="body"/>
          </p:nvPr>
        </p:nvSpPr>
        <p:spPr>
          <a:xfrm>
            <a:off x="6510857" y="405838"/>
            <a:ext cx="49167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0000"/>
              </a:buClr>
              <a:buSzPts val="3200"/>
              <a:buNone/>
            </a:pPr>
            <a:r>
              <a:rPr b="1" lang="es-MX" sz="3200"/>
              <a:t>NECESIDAD</a:t>
            </a:r>
            <a:endParaRPr/>
          </a:p>
        </p:txBody>
      </p:sp>
      <p:sp>
        <p:nvSpPr>
          <p:cNvPr id="145" name="Google Shape;145;g2ea716ab73c_0_7"/>
          <p:cNvSpPr/>
          <p:nvPr/>
        </p:nvSpPr>
        <p:spPr>
          <a:xfrm>
            <a:off x="1244825" y="1364059"/>
            <a:ext cx="4769700" cy="954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Arial"/>
                <a:ea typeface="Arial"/>
                <a:cs typeface="Arial"/>
                <a:sym typeface="Arial"/>
              </a:rPr>
              <a:t>Verisure necesita una herramienta flexible, escalable e innovadora que permita personalizar la atención de sus colaboradores.</a:t>
            </a:r>
            <a:endParaRPr b="0" i="0" sz="1600" u="none" cap="none" strike="noStrike">
              <a:solidFill>
                <a:schemeClr val="dk1"/>
              </a:solidFill>
              <a:latin typeface="Arial"/>
              <a:ea typeface="Arial"/>
              <a:cs typeface="Arial"/>
              <a:sym typeface="Arial"/>
            </a:endParaRPr>
          </a:p>
        </p:txBody>
      </p:sp>
      <p:pic>
        <p:nvPicPr>
          <p:cNvPr id="146" name="Google Shape;146;g2ea716ab73c_0_7"/>
          <p:cNvPicPr preferRelativeResize="0"/>
          <p:nvPr/>
        </p:nvPicPr>
        <p:blipFill rotWithShape="1">
          <a:blip r:embed="rId3">
            <a:alphaModFix/>
          </a:blip>
          <a:srcRect b="0" l="0" r="0" t="0"/>
          <a:stretch/>
        </p:blipFill>
        <p:spPr>
          <a:xfrm>
            <a:off x="1382600" y="2586151"/>
            <a:ext cx="4818413" cy="3213899"/>
          </a:xfrm>
          <a:prstGeom prst="rect">
            <a:avLst/>
          </a:prstGeom>
          <a:noFill/>
          <a:ln>
            <a:noFill/>
          </a:ln>
        </p:spPr>
      </p:pic>
      <p:pic>
        <p:nvPicPr>
          <p:cNvPr id="147" name="Google Shape;147;g2ea716ab73c_0_7"/>
          <p:cNvPicPr preferRelativeResize="0"/>
          <p:nvPr/>
        </p:nvPicPr>
        <p:blipFill rotWithShape="1">
          <a:blip r:embed="rId4">
            <a:alphaModFix/>
          </a:blip>
          <a:srcRect b="0" l="0" r="0" t="0"/>
          <a:stretch/>
        </p:blipFill>
        <p:spPr>
          <a:xfrm>
            <a:off x="96800" y="183100"/>
            <a:ext cx="915300" cy="915300"/>
          </a:xfrm>
          <a:prstGeom prst="ellipse">
            <a:avLst/>
          </a:prstGeom>
          <a:noFill/>
          <a:ln>
            <a:noFill/>
          </a:ln>
        </p:spPr>
      </p:pic>
      <p:sp>
        <p:nvSpPr>
          <p:cNvPr id="148" name="Google Shape;148;g2ea716ab73c_0_7"/>
          <p:cNvSpPr/>
          <p:nvPr/>
        </p:nvSpPr>
        <p:spPr>
          <a:xfrm>
            <a:off x="6201025" y="2504900"/>
            <a:ext cx="5852100" cy="3213900"/>
          </a:xfrm>
          <a:prstGeom prst="rect">
            <a:avLst/>
          </a:prstGeom>
          <a:noFill/>
          <a:ln>
            <a:noFill/>
          </a:ln>
        </p:spPr>
        <p:txBody>
          <a:bodyPr anchorCtr="0" anchor="t" bIns="45700" lIns="91425" spcFirstLastPara="1" rIns="91425" wrap="square" tIns="45700">
            <a:noAutofit/>
          </a:bodyPr>
          <a:lstStyle/>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Resolver preguntas frecuentes</a:t>
            </a:r>
            <a:r>
              <a:rPr b="0" i="0" lang="es-MX" sz="1600" u="none" cap="none" strike="noStrike">
                <a:solidFill>
                  <a:schemeClr val="dk1"/>
                </a:solidFill>
                <a:latin typeface="Arial"/>
                <a:ea typeface="Arial"/>
                <a:cs typeface="Arial"/>
                <a:sym typeface="Arial"/>
              </a:rPr>
              <a:t>: Se presenta la necesidad de resolver dudas simples y recurrentes de los colaboradores.</a:t>
            </a:r>
            <a:endParaRPr b="0" i="0" sz="16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Open Sans ExtraBold"/>
              <a:ea typeface="Open Sans ExtraBold"/>
              <a:cs typeface="Open Sans ExtraBold"/>
              <a:sym typeface="Open Sans ExtraBold"/>
            </a:endParaRPr>
          </a:p>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Autoatención de colaboradores</a:t>
            </a:r>
            <a:r>
              <a:rPr b="0" i="0" lang="es-MX" sz="1600" u="none" cap="none" strike="noStrike">
                <a:solidFill>
                  <a:schemeClr val="dk1"/>
                </a:solidFill>
                <a:latin typeface="Arial"/>
                <a:ea typeface="Arial"/>
                <a:cs typeface="Arial"/>
                <a:sym typeface="Arial"/>
              </a:rPr>
              <a:t>: Es necesario que los colaboradores puedan 'auto atenderse' de alguna manera, para reducir la necesidad de intervención humana.</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Open Sans ExtraBold"/>
              <a:ea typeface="Open Sans ExtraBold"/>
              <a:cs typeface="Open Sans ExtraBold"/>
              <a:sym typeface="Open Sans ExtraBold"/>
            </a:endParaRPr>
          </a:p>
          <a:p>
            <a:pPr indent="-330200" lvl="0" marL="457200" marR="0" rtl="0" algn="just">
              <a:lnSpc>
                <a:spcPct val="100000"/>
              </a:lnSpc>
              <a:spcBef>
                <a:spcPts val="0"/>
              </a:spcBef>
              <a:spcAft>
                <a:spcPts val="0"/>
              </a:spcAft>
              <a:buClr>
                <a:schemeClr val="dk1"/>
              </a:buClr>
              <a:buSzPts val="1600"/>
              <a:buFont typeface="Arial"/>
              <a:buChar char="●"/>
            </a:pPr>
            <a:r>
              <a:rPr b="1" i="0" lang="es-MX" sz="1600" u="none" cap="none" strike="noStrike">
                <a:solidFill>
                  <a:schemeClr val="dk1"/>
                </a:solidFill>
                <a:latin typeface="Open Sans ExtraBold"/>
                <a:ea typeface="Open Sans ExtraBold"/>
                <a:cs typeface="Open Sans ExtraBold"/>
                <a:sym typeface="Open Sans ExtraBold"/>
              </a:rPr>
              <a:t>Automatizada, eficiente y actualizable</a:t>
            </a:r>
            <a:r>
              <a:rPr b="0" i="0" lang="es-MX" sz="1600" u="none" cap="none" strike="noStrike">
                <a:solidFill>
                  <a:schemeClr val="dk1"/>
                </a:solidFill>
                <a:latin typeface="Arial"/>
                <a:ea typeface="Arial"/>
                <a:cs typeface="Arial"/>
                <a:sym typeface="Arial"/>
              </a:rPr>
              <a:t>: Es necesario que sea algo automatizado, con tiempos de respuesta eficientes y soluciones eficaces, además de ser actualizable a lo largo del tiempo.</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149" name="Google Shape;149;g2ea716ab73c_0_7"/>
          <p:cNvSpPr/>
          <p:nvPr/>
        </p:nvSpPr>
        <p:spPr>
          <a:xfrm>
            <a:off x="6282315" y="1568954"/>
            <a:ext cx="5689500" cy="544200"/>
          </a:xfrm>
          <a:prstGeom prst="roundRect">
            <a:avLst>
              <a:gd fmla="val 16667" name="adj"/>
            </a:avLst>
          </a:prstGeom>
          <a:gradFill>
            <a:gsLst>
              <a:gs pos="0">
                <a:srgbClr val="FFC647"/>
              </a:gs>
              <a:gs pos="50000">
                <a:srgbClr val="FFC600"/>
              </a:gs>
              <a:gs pos="100000">
                <a:srgbClr val="E3B400"/>
              </a:gs>
            </a:gsLst>
            <a:lin ang="5400012" scaled="0"/>
          </a:gradFill>
          <a:ln>
            <a:noFill/>
          </a:ln>
          <a:effectLst>
            <a:outerShdw blurRad="57150" rotWithShape="0" algn="ctr" dir="5400000" dist="19050">
              <a:srgbClr val="000000">
                <a:alpha val="6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dk1"/>
                </a:solidFill>
                <a:latin typeface="Verdana"/>
                <a:ea typeface="Verdana"/>
                <a:cs typeface="Verdana"/>
                <a:sym typeface="Verdana"/>
              </a:rPr>
              <a:t>Necesidades específicas</a:t>
            </a:r>
            <a:endParaRPr b="1" i="0" sz="1600" u="none" cap="none" strike="noStrike">
              <a:solidFill>
                <a:schemeClr val="dk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ea716ab73c_0_25"/>
          <p:cNvSpPr txBox="1"/>
          <p:nvPr>
            <p:ph idx="1" type="body"/>
          </p:nvPr>
        </p:nvSpPr>
        <p:spPr>
          <a:xfrm>
            <a:off x="6510857" y="405838"/>
            <a:ext cx="49167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 SOLUCIÓN</a:t>
            </a:r>
            <a:endParaRPr/>
          </a:p>
        </p:txBody>
      </p:sp>
      <p:pic>
        <p:nvPicPr>
          <p:cNvPr id="156" name="Google Shape;156;g2ea716ab73c_0_25"/>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157" name="Google Shape;157;g2ea716ab73c_0_25"/>
          <p:cNvSpPr txBox="1"/>
          <p:nvPr/>
        </p:nvSpPr>
        <p:spPr>
          <a:xfrm>
            <a:off x="1682625" y="875650"/>
            <a:ext cx="102264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s-MX" sz="1600" u="none" cap="none" strike="noStrike">
                <a:solidFill>
                  <a:srgbClr val="000000"/>
                </a:solidFill>
                <a:latin typeface="Arial"/>
                <a:ea typeface="Arial"/>
                <a:cs typeface="Arial"/>
                <a:sym typeface="Arial"/>
              </a:rPr>
              <a:t>Empatizamos</a:t>
            </a:r>
            <a:r>
              <a:rPr b="0" i="0" lang="es-MX" sz="1600" u="none" cap="none" strike="noStrike">
                <a:solidFill>
                  <a:srgbClr val="000000"/>
                </a:solidFill>
                <a:latin typeface="Arial"/>
                <a:ea typeface="Arial"/>
                <a:cs typeface="Arial"/>
                <a:sym typeface="Arial"/>
              </a:rPr>
              <a:t> con nuestro cliente </a:t>
            </a:r>
            <a:r>
              <a:rPr b="1" i="0" lang="es-MX" sz="1600" u="none" cap="none" strike="noStrike">
                <a:solidFill>
                  <a:srgbClr val="000000"/>
                </a:solidFill>
                <a:latin typeface="Arial"/>
                <a:ea typeface="Arial"/>
                <a:cs typeface="Arial"/>
                <a:sym typeface="Arial"/>
              </a:rPr>
              <a:t>Verisure</a:t>
            </a:r>
            <a:r>
              <a:rPr b="0" i="0" lang="es-MX" sz="1600" u="none" cap="none" strike="noStrike">
                <a:solidFill>
                  <a:srgbClr val="000000"/>
                </a:solidFill>
                <a:latin typeface="Arial"/>
                <a:ea typeface="Arial"/>
                <a:cs typeface="Arial"/>
                <a:sym typeface="Arial"/>
              </a:rPr>
              <a:t>, y proponemos una solución intuitiva, fácil de usar, escalable,con técnicas modernas de IA, y que permite apalancar los recursos que ya posee (suite MS Office 365 empresarial). Considerando además, el alto nivel de adaptación por parte de sus colaboradores, sin necesidad de tener que instalar o aprender a usar otras plataformas extras a las que ya maneja.</a:t>
            </a:r>
            <a:endParaRPr b="0" i="0" sz="1600" u="none" cap="none" strike="noStrike">
              <a:solidFill>
                <a:srgbClr val="000000"/>
              </a:solidFill>
              <a:latin typeface="Arial"/>
              <a:ea typeface="Arial"/>
              <a:cs typeface="Arial"/>
              <a:sym typeface="Arial"/>
            </a:endParaRPr>
          </a:p>
        </p:txBody>
      </p:sp>
      <p:pic>
        <p:nvPicPr>
          <p:cNvPr id="158" name="Google Shape;158;g2ea716ab73c_0_25"/>
          <p:cNvPicPr preferRelativeResize="0"/>
          <p:nvPr/>
        </p:nvPicPr>
        <p:blipFill rotWithShape="1">
          <a:blip r:embed="rId4">
            <a:alphaModFix/>
          </a:blip>
          <a:srcRect b="0" l="0" r="0" t="0"/>
          <a:stretch/>
        </p:blipFill>
        <p:spPr>
          <a:xfrm>
            <a:off x="1859975" y="2155050"/>
            <a:ext cx="8560125" cy="449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f70f6ad720_1_6"/>
          <p:cNvPicPr preferRelativeResize="0"/>
          <p:nvPr/>
        </p:nvPicPr>
        <p:blipFill rotWithShape="1">
          <a:blip r:embed="rId3">
            <a:alphaModFix/>
          </a:blip>
          <a:srcRect b="0" l="0" r="0" t="0"/>
          <a:stretch/>
        </p:blipFill>
        <p:spPr>
          <a:xfrm>
            <a:off x="2018216" y="963665"/>
            <a:ext cx="9409325" cy="5292726"/>
          </a:xfrm>
          <a:prstGeom prst="rect">
            <a:avLst/>
          </a:prstGeom>
          <a:noFill/>
          <a:ln>
            <a:noFill/>
          </a:ln>
        </p:spPr>
      </p:pic>
      <p:sp>
        <p:nvSpPr>
          <p:cNvPr id="165" name="Google Shape;165;g2f70f6ad720_1_6"/>
          <p:cNvSpPr txBox="1"/>
          <p:nvPr>
            <p:ph idx="1" type="body"/>
          </p:nvPr>
        </p:nvSpPr>
        <p:spPr>
          <a:xfrm>
            <a:off x="6510857" y="405838"/>
            <a:ext cx="49167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ARQUITECTURA</a:t>
            </a:r>
            <a:endParaRPr/>
          </a:p>
        </p:txBody>
      </p:sp>
      <p:pic>
        <p:nvPicPr>
          <p:cNvPr id="166" name="Google Shape;166;g2f70f6ad720_1_6"/>
          <p:cNvPicPr preferRelativeResize="0"/>
          <p:nvPr/>
        </p:nvPicPr>
        <p:blipFill rotWithShape="1">
          <a:blip r:embed="rId4">
            <a:alphaModFix/>
          </a:blip>
          <a:srcRect b="0" l="0" r="0" t="0"/>
          <a:stretch/>
        </p:blipFill>
        <p:spPr>
          <a:xfrm>
            <a:off x="96800" y="183100"/>
            <a:ext cx="915300" cy="9153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f4b472474a_1_144"/>
          <p:cNvSpPr/>
          <p:nvPr/>
        </p:nvSpPr>
        <p:spPr>
          <a:xfrm>
            <a:off x="137600" y="230650"/>
            <a:ext cx="833700" cy="82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g2f4b472474a_1_144"/>
          <p:cNvPicPr preferRelativeResize="0"/>
          <p:nvPr/>
        </p:nvPicPr>
        <p:blipFill rotWithShape="1">
          <a:blip r:embed="rId3">
            <a:alphaModFix/>
          </a:blip>
          <a:srcRect b="0" l="0" r="0" t="0"/>
          <a:stretch/>
        </p:blipFill>
        <p:spPr>
          <a:xfrm>
            <a:off x="96800" y="183100"/>
            <a:ext cx="915300" cy="915300"/>
          </a:xfrm>
          <a:prstGeom prst="ellipse">
            <a:avLst/>
          </a:prstGeom>
          <a:noFill/>
          <a:ln>
            <a:noFill/>
          </a:ln>
        </p:spPr>
      </p:pic>
      <p:sp>
        <p:nvSpPr>
          <p:cNvPr id="174" name="Google Shape;174;g2f4b472474a_1_144"/>
          <p:cNvSpPr txBox="1"/>
          <p:nvPr>
            <p:ph idx="1" type="body"/>
          </p:nvPr>
        </p:nvSpPr>
        <p:spPr>
          <a:xfrm>
            <a:off x="5432498" y="405850"/>
            <a:ext cx="5995200" cy="4698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1000"/>
              </a:spcBef>
              <a:spcAft>
                <a:spcPts val="0"/>
              </a:spcAft>
              <a:buSzPts val="3200"/>
              <a:buNone/>
            </a:pPr>
            <a:r>
              <a:rPr lang="es-MX"/>
              <a:t>HERRAMIENTAS</a:t>
            </a:r>
            <a:endParaRPr/>
          </a:p>
          <a:p>
            <a:pPr indent="0" lvl="0" marL="0" rtl="0" algn="ctr">
              <a:lnSpc>
                <a:spcPct val="90000"/>
              </a:lnSpc>
              <a:spcBef>
                <a:spcPts val="1000"/>
              </a:spcBef>
              <a:spcAft>
                <a:spcPts val="0"/>
              </a:spcAft>
              <a:buSzPts val="3200"/>
              <a:buNone/>
            </a:pPr>
            <a:r>
              <a:t/>
            </a:r>
            <a:endParaRPr/>
          </a:p>
        </p:txBody>
      </p:sp>
      <p:pic>
        <p:nvPicPr>
          <p:cNvPr id="175" name="Google Shape;175;g2f4b472474a_1_144"/>
          <p:cNvPicPr preferRelativeResize="0"/>
          <p:nvPr/>
        </p:nvPicPr>
        <p:blipFill rotWithShape="1">
          <a:blip r:embed="rId4">
            <a:alphaModFix/>
          </a:blip>
          <a:srcRect b="0" l="0" r="0" t="0"/>
          <a:stretch/>
        </p:blipFill>
        <p:spPr>
          <a:xfrm>
            <a:off x="2796772" y="1334178"/>
            <a:ext cx="427431" cy="427431"/>
          </a:xfrm>
          <a:prstGeom prst="rect">
            <a:avLst/>
          </a:prstGeom>
          <a:noFill/>
          <a:ln>
            <a:noFill/>
          </a:ln>
        </p:spPr>
      </p:pic>
      <p:pic>
        <p:nvPicPr>
          <p:cNvPr id="176" name="Google Shape;176;g2f4b472474a_1_144"/>
          <p:cNvPicPr preferRelativeResize="0"/>
          <p:nvPr/>
        </p:nvPicPr>
        <p:blipFill rotWithShape="1">
          <a:blip r:embed="rId5">
            <a:alphaModFix/>
          </a:blip>
          <a:srcRect b="0" l="0" r="0" t="0"/>
          <a:stretch/>
        </p:blipFill>
        <p:spPr>
          <a:xfrm>
            <a:off x="2200375" y="1826902"/>
            <a:ext cx="2600325" cy="2857500"/>
          </a:xfrm>
          <a:prstGeom prst="rect">
            <a:avLst/>
          </a:prstGeom>
          <a:noFill/>
          <a:ln>
            <a:noFill/>
          </a:ln>
        </p:spPr>
      </p:pic>
      <p:pic>
        <p:nvPicPr>
          <p:cNvPr id="177" name="Google Shape;177;g2f4b472474a_1_144"/>
          <p:cNvPicPr preferRelativeResize="0"/>
          <p:nvPr/>
        </p:nvPicPr>
        <p:blipFill rotWithShape="1">
          <a:blip r:embed="rId6">
            <a:alphaModFix/>
          </a:blip>
          <a:srcRect b="0" l="0" r="0" t="0"/>
          <a:stretch/>
        </p:blipFill>
        <p:spPr>
          <a:xfrm>
            <a:off x="5609800" y="1826900"/>
            <a:ext cx="2600325" cy="2857500"/>
          </a:xfrm>
          <a:prstGeom prst="rect">
            <a:avLst/>
          </a:prstGeom>
          <a:noFill/>
          <a:ln>
            <a:noFill/>
          </a:ln>
        </p:spPr>
      </p:pic>
      <p:pic>
        <p:nvPicPr>
          <p:cNvPr id="178" name="Google Shape;178;g2f4b472474a_1_144"/>
          <p:cNvPicPr preferRelativeResize="0"/>
          <p:nvPr/>
        </p:nvPicPr>
        <p:blipFill rotWithShape="1">
          <a:blip r:embed="rId7">
            <a:alphaModFix/>
          </a:blip>
          <a:srcRect b="0" l="0" r="0" t="0"/>
          <a:stretch/>
        </p:blipFill>
        <p:spPr>
          <a:xfrm>
            <a:off x="9019225" y="1761600"/>
            <a:ext cx="2720476" cy="2922798"/>
          </a:xfrm>
          <a:prstGeom prst="rect">
            <a:avLst/>
          </a:prstGeom>
          <a:noFill/>
          <a:ln>
            <a:noFill/>
          </a:ln>
        </p:spPr>
      </p:pic>
      <p:sp>
        <p:nvSpPr>
          <p:cNvPr id="179" name="Google Shape;179;g2f4b472474a_1_144"/>
          <p:cNvSpPr txBox="1"/>
          <p:nvPr/>
        </p:nvSpPr>
        <p:spPr>
          <a:xfrm>
            <a:off x="2094450" y="4869325"/>
            <a:ext cx="2600400" cy="54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2"/>
                </a:solidFill>
                <a:latin typeface="Arial"/>
                <a:ea typeface="Arial"/>
                <a:cs typeface="Arial"/>
                <a:sym typeface="Arial"/>
              </a:rPr>
              <a:t>Microsoft 365</a:t>
            </a:r>
            <a:endParaRPr b="0" i="0" sz="2400" u="none" cap="none" strike="noStrike">
              <a:solidFill>
                <a:schemeClr val="dk2"/>
              </a:solidFill>
              <a:latin typeface="Arial"/>
              <a:ea typeface="Arial"/>
              <a:cs typeface="Arial"/>
              <a:sym typeface="Arial"/>
            </a:endParaRPr>
          </a:p>
        </p:txBody>
      </p:sp>
      <p:sp>
        <p:nvSpPr>
          <p:cNvPr id="180" name="Google Shape;180;g2f4b472474a_1_144"/>
          <p:cNvSpPr txBox="1"/>
          <p:nvPr/>
        </p:nvSpPr>
        <p:spPr>
          <a:xfrm>
            <a:off x="5609763" y="4869325"/>
            <a:ext cx="2600400" cy="54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2"/>
                </a:solidFill>
                <a:latin typeface="Arial"/>
                <a:ea typeface="Arial"/>
                <a:cs typeface="Arial"/>
                <a:sym typeface="Arial"/>
              </a:rPr>
              <a:t>Copilot Studio</a:t>
            </a:r>
            <a:endParaRPr b="0" i="0" sz="2400" u="none" cap="none" strike="noStrike">
              <a:solidFill>
                <a:schemeClr val="dk2"/>
              </a:solidFill>
              <a:latin typeface="Arial"/>
              <a:ea typeface="Arial"/>
              <a:cs typeface="Arial"/>
              <a:sym typeface="Arial"/>
            </a:endParaRPr>
          </a:p>
        </p:txBody>
      </p:sp>
      <p:sp>
        <p:nvSpPr>
          <p:cNvPr id="181" name="Google Shape;181;g2f4b472474a_1_144"/>
          <p:cNvSpPr txBox="1"/>
          <p:nvPr/>
        </p:nvSpPr>
        <p:spPr>
          <a:xfrm>
            <a:off x="8827300" y="4869325"/>
            <a:ext cx="2600400" cy="54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chemeClr val="dk2"/>
                </a:solidFill>
                <a:latin typeface="Arial"/>
                <a:ea typeface="Arial"/>
                <a:cs typeface="Arial"/>
                <a:sym typeface="Arial"/>
              </a:rPr>
              <a:t>Power Automate</a:t>
            </a:r>
            <a:endParaRPr b="0" i="0" sz="24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2024-05-10T15:42:08Z</dcterms:created>
  <dc:creator>Daniela Osorio C.</dc:creator>
</cp:coreProperties>
</file>